
<file path=[Content_Types].xml><?xml version="1.0" encoding="utf-8"?>
<Types xmlns="http://schemas.openxmlformats.org/package/2006/content-types">
  <Override PartName="/ppt/notesSlides/notesSlide2.xml" ContentType="application/vnd.openxmlformats-officedocument.presentationml.notesSlide+xml"/>
  <Override PartName="/ppt/diagrams/colors22.xml" ContentType="application/vnd.openxmlformats-officedocument.drawingml.diagramColors+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diagrams/layout20.xml" ContentType="application/vnd.openxmlformats-officedocument.drawingml.diagramLayout+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diagrams/colors3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diagrams/drawing19.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Override PartName="/ppt/diagrams/drawing8.xml" ContentType="application/vnd.ms-office.drawingml.diagramDrawing+xml"/>
  <Override PartName="/ppt/diagrams/layout25.xml" ContentType="application/vnd.openxmlformats-officedocument.drawingml.diagramLayout+xml"/>
  <Override PartName="/ppt/diagrams/colors28.xml" ContentType="application/vnd.openxmlformats-officedocument.drawingml.diagramColors+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notesSlides/notesSlide4.xml" ContentType="application/vnd.openxmlformats-officedocument.presentationml.notesSlide+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diagrams/data11.xml" ContentType="application/vnd.openxmlformats-officedocument.drawingml.diagramData+xml"/>
  <Override PartName="/ppt/diagrams/quickStyle19.xml" ContentType="application/vnd.openxmlformats-officedocument.drawingml.diagramStyle+xml"/>
  <Override PartName="/ppt/notesSlides/notesSlide18.xml" ContentType="application/vnd.openxmlformats-officedocument.presentationml.notesSlid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diagrams/colors29.xml" ContentType="application/vnd.openxmlformats-officedocument.drawingml.diagramColors+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drawing30.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slideMasters/slideMaster2.xml" ContentType="application/vnd.openxmlformats-officedocument.presentationml.slideMaster+xml"/>
  <Override PartName="/ppt/slides/slide28.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27.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4" r:id="rId2"/>
  </p:sldMasterIdLst>
  <p:notesMasterIdLst>
    <p:notesMasterId r:id="rId38"/>
  </p:notesMasterIdLst>
  <p:sldIdLst>
    <p:sldId id="344" r:id="rId3"/>
    <p:sldId id="345" r:id="rId4"/>
    <p:sldId id="346" r:id="rId5"/>
    <p:sldId id="382" r:id="rId6"/>
    <p:sldId id="363" r:id="rId7"/>
    <p:sldId id="383" r:id="rId8"/>
    <p:sldId id="295" r:id="rId9"/>
    <p:sldId id="385" r:id="rId10"/>
    <p:sldId id="384" r:id="rId11"/>
    <p:sldId id="386" r:id="rId12"/>
    <p:sldId id="353" r:id="rId13"/>
    <p:sldId id="372" r:id="rId14"/>
    <p:sldId id="373" r:id="rId15"/>
    <p:sldId id="374" r:id="rId16"/>
    <p:sldId id="350" r:id="rId17"/>
    <p:sldId id="336" r:id="rId18"/>
    <p:sldId id="380" r:id="rId19"/>
    <p:sldId id="299" r:id="rId20"/>
    <p:sldId id="314" r:id="rId21"/>
    <p:sldId id="315" r:id="rId22"/>
    <p:sldId id="341" r:id="rId23"/>
    <p:sldId id="342" r:id="rId24"/>
    <p:sldId id="343" r:id="rId25"/>
    <p:sldId id="316" r:id="rId26"/>
    <p:sldId id="354" r:id="rId27"/>
    <p:sldId id="378" r:id="rId28"/>
    <p:sldId id="379" r:id="rId29"/>
    <p:sldId id="357" r:id="rId30"/>
    <p:sldId id="358" r:id="rId31"/>
    <p:sldId id="362" r:id="rId32"/>
    <p:sldId id="375" r:id="rId33"/>
    <p:sldId id="376" r:id="rId34"/>
    <p:sldId id="310" r:id="rId35"/>
    <p:sldId id="311" r:id="rId36"/>
    <p:sldId id="381" r:id="rId3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85D8A"/>
    <a:srgbClr val="4F81B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89558" autoAdjust="0"/>
  </p:normalViewPr>
  <p:slideViewPr>
    <p:cSldViewPr>
      <p:cViewPr>
        <p:scale>
          <a:sx n="80" d="100"/>
          <a:sy n="80" d="100"/>
        </p:scale>
        <p:origin x="-264" y="-450"/>
      </p:cViewPr>
      <p:guideLst>
        <p:guide orient="horz" pos="2160"/>
        <p:guide pos="2880"/>
      </p:guideLst>
    </p:cSldViewPr>
  </p:slideViewPr>
  <p:outlineViewPr>
    <p:cViewPr>
      <p:scale>
        <a:sx n="75" d="100"/>
        <a:sy n="75" d="100"/>
      </p:scale>
      <p:origin x="0" y="0"/>
    </p:cViewPr>
  </p:outlineViewPr>
  <p:notesTextViewPr>
    <p:cViewPr>
      <p:scale>
        <a:sx n="100" d="100"/>
        <a:sy n="100" d="100"/>
      </p:scale>
      <p:origin x="0" y="0"/>
    </p:cViewPr>
  </p:notesTextViewPr>
  <p:notesViewPr>
    <p:cSldViewPr>
      <p:cViewPr varScale="1">
        <p:scale>
          <a:sx n="70" d="100"/>
          <a:sy n="70" d="100"/>
        </p:scale>
        <p:origin x="2760" y="4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_rels/data10.xml.rels><?xml version="1.0" encoding="UTF-8" standalone="yes"?>
<Relationships xmlns="http://schemas.openxmlformats.org/package/2006/relationships"><Relationship Id="rId1" Type="http://schemas.openxmlformats.org/officeDocument/2006/relationships/image" Target="../media/image43.jpeg"/></Relationships>
</file>

<file path=ppt/diagrams/_rels/data11.xml.rels><?xml version="1.0" encoding="UTF-8" standalone="yes"?>
<Relationships xmlns="http://schemas.openxmlformats.org/package/2006/relationships"><Relationship Id="rId1" Type="http://schemas.openxmlformats.org/officeDocument/2006/relationships/image" Target="../media/image44.jpeg"/></Relationships>
</file>

<file path=ppt/diagrams/_rels/data12.xml.rels><?xml version="1.0" encoding="UTF-8" standalone="yes"?>
<Relationships xmlns="http://schemas.openxmlformats.org/package/2006/relationships"><Relationship Id="rId1" Type="http://schemas.openxmlformats.org/officeDocument/2006/relationships/image" Target="../media/image45.png"/></Relationships>
</file>

<file path=ppt/diagrams/_rels/data13.xml.rels><?xml version="1.0" encoding="UTF-8" standalone="yes"?>
<Relationships xmlns="http://schemas.openxmlformats.org/package/2006/relationships"><Relationship Id="rId1" Type="http://schemas.openxmlformats.org/officeDocument/2006/relationships/image" Target="../media/image38.gif"/></Relationships>
</file>

<file path=ppt/diagrams/_rels/data14.xml.rels><?xml version="1.0" encoding="UTF-8" standalone="yes"?>
<Relationships xmlns="http://schemas.openxmlformats.org/package/2006/relationships"><Relationship Id="rId1" Type="http://schemas.openxmlformats.org/officeDocument/2006/relationships/image" Target="../media/image39.png"/></Relationships>
</file>

<file path=ppt/diagrams/_rels/data15.xml.rels><?xml version="1.0" encoding="UTF-8" standalone="yes"?>
<Relationships xmlns="http://schemas.openxmlformats.org/package/2006/relationships"><Relationship Id="rId1" Type="http://schemas.openxmlformats.org/officeDocument/2006/relationships/image" Target="../media/image40.jpeg"/></Relationships>
</file>

<file path=ppt/diagrams/_rels/data16.xml.rels><?xml version="1.0" encoding="UTF-8" standalone="yes"?>
<Relationships xmlns="http://schemas.openxmlformats.org/package/2006/relationships"><Relationship Id="rId1" Type="http://schemas.openxmlformats.org/officeDocument/2006/relationships/image" Target="../media/image41.gif"/></Relationships>
</file>

<file path=ppt/diagrams/_rels/data17.xml.rels><?xml version="1.0" encoding="UTF-8" standalone="yes"?>
<Relationships xmlns="http://schemas.openxmlformats.org/package/2006/relationships"><Relationship Id="rId1" Type="http://schemas.openxmlformats.org/officeDocument/2006/relationships/image" Target="../media/image42.png"/></Relationships>
</file>

<file path=ppt/diagrams/_rels/data18.xml.rels><?xml version="1.0" encoding="UTF-8" standalone="yes"?>
<Relationships xmlns="http://schemas.openxmlformats.org/package/2006/relationships"><Relationship Id="rId1" Type="http://schemas.openxmlformats.org/officeDocument/2006/relationships/image" Target="../media/image43.jpeg"/></Relationships>
</file>

<file path=ppt/diagrams/_rels/data19.xml.rels><?xml version="1.0" encoding="UTF-8" standalone="yes"?>
<Relationships xmlns="http://schemas.openxmlformats.org/package/2006/relationships"><Relationship Id="rId1" Type="http://schemas.openxmlformats.org/officeDocument/2006/relationships/image" Target="../media/image44.jpeg"/></Relationships>
</file>

<file path=ppt/diagrams/_rels/data20.xml.rels><?xml version="1.0" encoding="UTF-8" standalone="yes"?>
<Relationships xmlns="http://schemas.openxmlformats.org/package/2006/relationships"><Relationship Id="rId1" Type="http://schemas.openxmlformats.org/officeDocument/2006/relationships/image" Target="../media/image45.png"/></Relationships>
</file>

<file path=ppt/diagrams/_rels/data21.xml.rels><?xml version="1.0" encoding="UTF-8" standalone="yes"?>
<Relationships xmlns="http://schemas.openxmlformats.org/package/2006/relationships"><Relationship Id="rId1" Type="http://schemas.openxmlformats.org/officeDocument/2006/relationships/image" Target="../media/image38.gif"/></Relationships>
</file>

<file path=ppt/diagrams/_rels/data22.xml.rels><?xml version="1.0" encoding="UTF-8" standalone="yes"?>
<Relationships xmlns="http://schemas.openxmlformats.org/package/2006/relationships"><Relationship Id="rId1" Type="http://schemas.openxmlformats.org/officeDocument/2006/relationships/image" Target="../media/image39.png"/></Relationships>
</file>

<file path=ppt/diagrams/_rels/data23.xml.rels><?xml version="1.0" encoding="UTF-8" standalone="yes"?>
<Relationships xmlns="http://schemas.openxmlformats.org/package/2006/relationships"><Relationship Id="rId1" Type="http://schemas.openxmlformats.org/officeDocument/2006/relationships/image" Target="../media/image40.jpeg"/></Relationships>
</file>

<file path=ppt/diagrams/_rels/data24.xml.rels><?xml version="1.0" encoding="UTF-8" standalone="yes"?>
<Relationships xmlns="http://schemas.openxmlformats.org/package/2006/relationships"><Relationship Id="rId1" Type="http://schemas.openxmlformats.org/officeDocument/2006/relationships/image" Target="../media/image41.gif"/></Relationships>
</file>

<file path=ppt/diagrams/_rels/data25.xml.rels><?xml version="1.0" encoding="UTF-8" standalone="yes"?>
<Relationships xmlns="http://schemas.openxmlformats.org/package/2006/relationships"><Relationship Id="rId1" Type="http://schemas.openxmlformats.org/officeDocument/2006/relationships/image" Target="../media/image42.png"/></Relationships>
</file>

<file path=ppt/diagrams/_rels/data26.xml.rels><?xml version="1.0" encoding="UTF-8" standalone="yes"?>
<Relationships xmlns="http://schemas.openxmlformats.org/package/2006/relationships"><Relationship Id="rId1" Type="http://schemas.openxmlformats.org/officeDocument/2006/relationships/image" Target="../media/image43.jpeg"/></Relationships>
</file>

<file path=ppt/diagrams/_rels/data27.xml.rels><?xml version="1.0" encoding="UTF-8" standalone="yes"?>
<Relationships xmlns="http://schemas.openxmlformats.org/package/2006/relationships"><Relationship Id="rId1" Type="http://schemas.openxmlformats.org/officeDocument/2006/relationships/image" Target="../media/image44.jpeg"/></Relationships>
</file>

<file path=ppt/diagrams/_rels/data28.xml.rels><?xml version="1.0" encoding="UTF-8" standalone="yes"?>
<Relationships xmlns="http://schemas.openxmlformats.org/package/2006/relationships"><Relationship Id="rId1" Type="http://schemas.openxmlformats.org/officeDocument/2006/relationships/image" Target="../media/image45.png"/></Relationships>
</file>

<file path=ppt/diagrams/_rels/data29.xml.rels><?xml version="1.0" encoding="UTF-8" standalone="yes"?>
<Relationships xmlns="http://schemas.openxmlformats.org/package/2006/relationships"><Relationship Id="rId1" Type="http://schemas.openxmlformats.org/officeDocument/2006/relationships/image" Target="../media/image71.png"/></Relationships>
</file>

<file path=ppt/diagrams/_rels/data30.xml.rels><?xml version="1.0" encoding="UTF-8" standalone="yes"?>
<Relationships xmlns="http://schemas.openxmlformats.org/package/2006/relationships"><Relationship Id="rId1" Type="http://schemas.openxmlformats.org/officeDocument/2006/relationships/image" Target="../media/image72.png"/></Relationships>
</file>

<file path=ppt/diagrams/_rels/data5.xml.rels><?xml version="1.0" encoding="UTF-8" standalone="yes"?>
<Relationships xmlns="http://schemas.openxmlformats.org/package/2006/relationships"><Relationship Id="rId1" Type="http://schemas.openxmlformats.org/officeDocument/2006/relationships/image" Target="../media/image38.gif"/></Relationships>
</file>

<file path=ppt/diagrams/_rels/data6.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40.jpeg"/></Relationships>
</file>

<file path=ppt/diagrams/_rels/data8.xml.rels><?xml version="1.0" encoding="UTF-8" standalone="yes"?>
<Relationships xmlns="http://schemas.openxmlformats.org/package/2006/relationships"><Relationship Id="rId1" Type="http://schemas.openxmlformats.org/officeDocument/2006/relationships/image" Target="../media/image41.gif"/></Relationships>
</file>

<file path=ppt/diagrams/_rels/data9.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44.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8.gif"/></Relationships>
</file>

<file path=ppt/diagrams/_rels/drawing1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40.jpeg"/></Relationships>
</file>

<file path=ppt/diagrams/_rels/drawing16.xml.rels><?xml version="1.0" encoding="UTF-8" standalone="yes"?>
<Relationships xmlns="http://schemas.openxmlformats.org/package/2006/relationships"><Relationship Id="rId1" Type="http://schemas.openxmlformats.org/officeDocument/2006/relationships/image" Target="../media/image41.gif"/></Relationships>
</file>

<file path=ppt/diagrams/_rels/drawing1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44.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8.gif"/></Relationships>
</file>

<file path=ppt/diagrams/_rels/drawing2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40.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41.gif"/></Relationships>
</file>

<file path=ppt/diagrams/_rels/drawing2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44.jpeg"/></Relationships>
</file>

<file path=ppt/diagrams/_rels/drawing28.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8.gif"/></Relationships>
</file>

<file path=ppt/diagrams/_rels/drawing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0.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41.gif"/></Relationships>
</file>

<file path=ppt/diagrams/_rels/drawing9.xml.rels><?xml version="1.0" encoding="UTF-8" standalone="yes"?>
<Relationships xmlns="http://schemas.openxmlformats.org/package/2006/relationships"><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C36D5-34ED-40B0-9255-5586AB5FD01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6A653C33-E37B-4546-8D0B-8D42911815CC}">
      <dgm:prSet phldrT="[Text]"/>
      <dgm:spPr/>
      <dgm:t>
        <a:bodyPr/>
        <a:lstStyle/>
        <a:p>
          <a:r>
            <a:rPr lang="fr-FR" dirty="0" smtClean="0"/>
            <a:t>Nouvelles fonctionnalités</a:t>
          </a:r>
          <a:endParaRPr lang="en-US" dirty="0"/>
        </a:p>
      </dgm:t>
    </dgm:pt>
    <dgm:pt modelId="{744852D9-EE31-4711-A6B8-1C71A993B1D0}" type="parTrans" cxnId="{FBCBD176-97AC-4A56-ACA9-0A2FEBEA76D7}">
      <dgm:prSet/>
      <dgm:spPr/>
      <dgm:t>
        <a:bodyPr/>
        <a:lstStyle/>
        <a:p>
          <a:endParaRPr lang="en-US"/>
        </a:p>
      </dgm:t>
    </dgm:pt>
    <dgm:pt modelId="{F692F1D3-92A2-4071-8CDB-3E91669788E5}" type="sibTrans" cxnId="{FBCBD176-97AC-4A56-ACA9-0A2FEBEA76D7}">
      <dgm:prSet/>
      <dgm:spPr/>
      <dgm:t>
        <a:bodyPr/>
        <a:lstStyle/>
        <a:p>
          <a:endParaRPr lang="en-US"/>
        </a:p>
      </dgm:t>
    </dgm:pt>
    <dgm:pt modelId="{C1379A5D-4899-47D4-8E69-4C65386BA94D}">
      <dgm:prSet phldrT="[Text]"/>
      <dgm:spPr/>
      <dgm:t>
        <a:bodyPr/>
        <a:lstStyle/>
        <a:p>
          <a:r>
            <a:rPr lang="fr-FR" dirty="0" smtClean="0"/>
            <a:t>Matrice de transition</a:t>
          </a:r>
          <a:endParaRPr lang="en-US" dirty="0"/>
        </a:p>
      </dgm:t>
    </dgm:pt>
    <dgm:pt modelId="{A890A5B4-88D0-44C2-854A-E40506B6D552}" type="parTrans" cxnId="{31F46267-BB8C-4EFD-9802-EA56097AD5B0}">
      <dgm:prSet/>
      <dgm:spPr/>
      <dgm:t>
        <a:bodyPr/>
        <a:lstStyle/>
        <a:p>
          <a:endParaRPr lang="en-US"/>
        </a:p>
      </dgm:t>
    </dgm:pt>
    <dgm:pt modelId="{D4A64526-B8B2-485E-A97E-FA6A69C1A9E8}" type="sibTrans" cxnId="{31F46267-BB8C-4EFD-9802-EA56097AD5B0}">
      <dgm:prSet/>
      <dgm:spPr/>
      <dgm:t>
        <a:bodyPr/>
        <a:lstStyle/>
        <a:p>
          <a:endParaRPr lang="en-US"/>
        </a:p>
      </dgm:t>
    </dgm:pt>
    <dgm:pt modelId="{2CBEC2C1-CC83-40A6-B9DB-D671174890F9}">
      <dgm:prSet phldrT="[Text]"/>
      <dgm:spPr/>
      <dgm:t>
        <a:bodyPr/>
        <a:lstStyle/>
        <a:p>
          <a:r>
            <a:rPr lang="fr-FR" dirty="0" smtClean="0"/>
            <a:t>Paramètres de configuration</a:t>
          </a:r>
          <a:endParaRPr lang="en-US" dirty="0"/>
        </a:p>
      </dgm:t>
    </dgm:pt>
    <dgm:pt modelId="{C285826E-FE04-4329-97FD-FE5D69855E95}" type="parTrans" cxnId="{3215E612-53EF-40CA-8637-C5D332816791}">
      <dgm:prSet/>
      <dgm:spPr/>
      <dgm:t>
        <a:bodyPr/>
        <a:lstStyle/>
        <a:p>
          <a:endParaRPr lang="en-US"/>
        </a:p>
      </dgm:t>
    </dgm:pt>
    <dgm:pt modelId="{4D602096-6434-4463-A1C2-F9DD6F302BF8}" type="sibTrans" cxnId="{3215E612-53EF-40CA-8637-C5D332816791}">
      <dgm:prSet/>
      <dgm:spPr/>
      <dgm:t>
        <a:bodyPr/>
        <a:lstStyle/>
        <a:p>
          <a:endParaRPr lang="en-US"/>
        </a:p>
      </dgm:t>
    </dgm:pt>
    <dgm:pt modelId="{C3959B30-BC9E-445E-8F48-FF57FC704E9A}">
      <dgm:prSet phldrT="[Text]"/>
      <dgm:spPr/>
      <dgm:t>
        <a:bodyPr/>
        <a:lstStyle/>
        <a:p>
          <a:r>
            <a:rPr lang="fr-FR" dirty="0" smtClean="0"/>
            <a:t>Qualité et test</a:t>
          </a:r>
          <a:endParaRPr lang="en-US" dirty="0"/>
        </a:p>
      </dgm:t>
    </dgm:pt>
    <dgm:pt modelId="{9C9CD49A-FB7D-4621-AF0E-6C3936CCE197}" type="parTrans" cxnId="{12E8A25E-3FC7-4FA3-A2DC-2EC57BBD3BCF}">
      <dgm:prSet/>
      <dgm:spPr/>
      <dgm:t>
        <a:bodyPr/>
        <a:lstStyle/>
        <a:p>
          <a:endParaRPr lang="en-US"/>
        </a:p>
      </dgm:t>
    </dgm:pt>
    <dgm:pt modelId="{793E858F-F7AF-4794-9782-BDB155BC5D71}" type="sibTrans" cxnId="{12E8A25E-3FC7-4FA3-A2DC-2EC57BBD3BCF}">
      <dgm:prSet/>
      <dgm:spPr/>
      <dgm:t>
        <a:bodyPr/>
        <a:lstStyle/>
        <a:p>
          <a:endParaRPr lang="en-US"/>
        </a:p>
      </dgm:t>
    </dgm:pt>
    <dgm:pt modelId="{AB026B9B-FF18-4AD2-BBEF-84F23A538306}">
      <dgm:prSet phldrT="[Text]"/>
      <dgm:spPr/>
      <dgm:t>
        <a:bodyPr/>
        <a:lstStyle/>
        <a:p>
          <a:r>
            <a:rPr lang="fr-FR" dirty="0" smtClean="0"/>
            <a:t>Dette technique</a:t>
          </a:r>
          <a:endParaRPr lang="en-US" dirty="0"/>
        </a:p>
      </dgm:t>
    </dgm:pt>
    <dgm:pt modelId="{6F851C46-DB69-46CE-B108-B7611A709B72}" type="parTrans" cxnId="{05155F60-DE1B-4090-9F4D-B3BA8B626DB6}">
      <dgm:prSet/>
      <dgm:spPr/>
      <dgm:t>
        <a:bodyPr/>
        <a:lstStyle/>
        <a:p>
          <a:endParaRPr lang="en-US"/>
        </a:p>
      </dgm:t>
    </dgm:pt>
    <dgm:pt modelId="{3D14BEB5-C89C-4497-A5C0-792215FFBAED}" type="sibTrans" cxnId="{05155F60-DE1B-4090-9F4D-B3BA8B626DB6}">
      <dgm:prSet/>
      <dgm:spPr/>
      <dgm:t>
        <a:bodyPr/>
        <a:lstStyle/>
        <a:p>
          <a:endParaRPr lang="en-US"/>
        </a:p>
      </dgm:t>
    </dgm:pt>
    <dgm:pt modelId="{5B55D252-7C94-41E9-A904-8FDF1684DACC}">
      <dgm:prSet phldrT="[Text]"/>
      <dgm:spPr/>
      <dgm:t>
        <a:bodyPr/>
        <a:lstStyle/>
        <a:p>
          <a:r>
            <a:rPr lang="fr-FR" dirty="0" smtClean="0"/>
            <a:t>Tests Unitaires</a:t>
          </a:r>
          <a:endParaRPr lang="en-US" dirty="0"/>
        </a:p>
      </dgm:t>
    </dgm:pt>
    <dgm:pt modelId="{996146D4-10D3-403A-9C5F-B468EDA86831}" type="parTrans" cxnId="{377AE6E0-CA9A-4BFD-B6BA-C177E2F21A70}">
      <dgm:prSet/>
      <dgm:spPr/>
      <dgm:t>
        <a:bodyPr/>
        <a:lstStyle/>
        <a:p>
          <a:endParaRPr lang="en-US"/>
        </a:p>
      </dgm:t>
    </dgm:pt>
    <dgm:pt modelId="{612CDCC7-AD94-461D-88E2-1F47EE8F2004}" type="sibTrans" cxnId="{377AE6E0-CA9A-4BFD-B6BA-C177E2F21A70}">
      <dgm:prSet/>
      <dgm:spPr/>
      <dgm:t>
        <a:bodyPr/>
        <a:lstStyle/>
        <a:p>
          <a:endParaRPr lang="en-US"/>
        </a:p>
      </dgm:t>
    </dgm:pt>
    <dgm:pt modelId="{ACC7F583-8D0B-49A1-9B8A-D18E84259227}" type="pres">
      <dgm:prSet presAssocID="{F4EC36D5-34ED-40B0-9255-5586AB5FD01A}" presName="diagram" presStyleCnt="0">
        <dgm:presLayoutVars>
          <dgm:chPref val="1"/>
          <dgm:dir/>
          <dgm:animOne val="branch"/>
          <dgm:animLvl val="lvl"/>
          <dgm:resizeHandles/>
        </dgm:presLayoutVars>
      </dgm:prSet>
      <dgm:spPr/>
    </dgm:pt>
    <dgm:pt modelId="{22D9E8D8-3DC2-48A2-99C2-7E4CA7D3E2D5}" type="pres">
      <dgm:prSet presAssocID="{6A653C33-E37B-4546-8D0B-8D42911815CC}" presName="root" presStyleCnt="0"/>
      <dgm:spPr/>
    </dgm:pt>
    <dgm:pt modelId="{B4F75CDE-1C15-4895-906D-6273BA0448AC}" type="pres">
      <dgm:prSet presAssocID="{6A653C33-E37B-4546-8D0B-8D42911815CC}" presName="rootComposite" presStyleCnt="0"/>
      <dgm:spPr/>
    </dgm:pt>
    <dgm:pt modelId="{8649DE7B-44DC-4048-A88F-5266D46A1878}" type="pres">
      <dgm:prSet presAssocID="{6A653C33-E37B-4546-8D0B-8D42911815CC}" presName="rootText" presStyleLbl="node1" presStyleIdx="0" presStyleCnt="2"/>
      <dgm:spPr/>
    </dgm:pt>
    <dgm:pt modelId="{9F9FA5DF-FF62-43DF-9424-8F32F65F22AA}" type="pres">
      <dgm:prSet presAssocID="{6A653C33-E37B-4546-8D0B-8D42911815CC}" presName="rootConnector" presStyleLbl="node1" presStyleIdx="0" presStyleCnt="2"/>
      <dgm:spPr/>
    </dgm:pt>
    <dgm:pt modelId="{32F3767E-44A2-4E73-8F67-03E2B1852934}" type="pres">
      <dgm:prSet presAssocID="{6A653C33-E37B-4546-8D0B-8D42911815CC}" presName="childShape" presStyleCnt="0"/>
      <dgm:spPr/>
    </dgm:pt>
    <dgm:pt modelId="{40F2CD0F-5A3B-4DDC-BC19-F296475C90A6}" type="pres">
      <dgm:prSet presAssocID="{A890A5B4-88D0-44C2-854A-E40506B6D552}" presName="Name13" presStyleLbl="parChTrans1D2" presStyleIdx="0" presStyleCnt="4"/>
      <dgm:spPr/>
    </dgm:pt>
    <dgm:pt modelId="{13760F6F-AFDD-4714-B5C7-192E8CBA077A}" type="pres">
      <dgm:prSet presAssocID="{C1379A5D-4899-47D4-8E69-4C65386BA94D}" presName="childText" presStyleLbl="bgAcc1" presStyleIdx="0" presStyleCnt="4">
        <dgm:presLayoutVars>
          <dgm:bulletEnabled val="1"/>
        </dgm:presLayoutVars>
      </dgm:prSet>
      <dgm:spPr/>
    </dgm:pt>
    <dgm:pt modelId="{D8A13EA1-6E9D-4C5E-9C35-3E9C1D00FC7B}" type="pres">
      <dgm:prSet presAssocID="{C285826E-FE04-4329-97FD-FE5D69855E95}" presName="Name13" presStyleLbl="parChTrans1D2" presStyleIdx="1" presStyleCnt="4"/>
      <dgm:spPr/>
    </dgm:pt>
    <dgm:pt modelId="{6E00049F-CFA3-4779-94A0-60B8EFCA0C21}" type="pres">
      <dgm:prSet presAssocID="{2CBEC2C1-CC83-40A6-B9DB-D671174890F9}" presName="childText" presStyleLbl="bgAcc1" presStyleIdx="1" presStyleCnt="4">
        <dgm:presLayoutVars>
          <dgm:bulletEnabled val="1"/>
        </dgm:presLayoutVars>
      </dgm:prSet>
      <dgm:spPr/>
    </dgm:pt>
    <dgm:pt modelId="{02CB8D5A-09A2-4DB6-A4A4-CA47AE845BF9}" type="pres">
      <dgm:prSet presAssocID="{C3959B30-BC9E-445E-8F48-FF57FC704E9A}" presName="root" presStyleCnt="0"/>
      <dgm:spPr/>
    </dgm:pt>
    <dgm:pt modelId="{67636D35-3638-49F5-8F53-BA61679724F7}" type="pres">
      <dgm:prSet presAssocID="{C3959B30-BC9E-445E-8F48-FF57FC704E9A}" presName="rootComposite" presStyleCnt="0"/>
      <dgm:spPr/>
    </dgm:pt>
    <dgm:pt modelId="{87B650B0-E0CF-4577-A4CD-C030DACFECF0}" type="pres">
      <dgm:prSet presAssocID="{C3959B30-BC9E-445E-8F48-FF57FC704E9A}" presName="rootText" presStyleLbl="node1" presStyleIdx="1" presStyleCnt="2"/>
      <dgm:spPr/>
    </dgm:pt>
    <dgm:pt modelId="{173C3223-F930-4B4E-8966-8D9B1CCB80CA}" type="pres">
      <dgm:prSet presAssocID="{C3959B30-BC9E-445E-8F48-FF57FC704E9A}" presName="rootConnector" presStyleLbl="node1" presStyleIdx="1" presStyleCnt="2"/>
      <dgm:spPr/>
    </dgm:pt>
    <dgm:pt modelId="{7B4C52FA-C4A5-488A-9A52-6C338DF897DA}" type="pres">
      <dgm:prSet presAssocID="{C3959B30-BC9E-445E-8F48-FF57FC704E9A}" presName="childShape" presStyleCnt="0"/>
      <dgm:spPr/>
    </dgm:pt>
    <dgm:pt modelId="{F15EA647-32D3-4187-9376-293D9724B847}" type="pres">
      <dgm:prSet presAssocID="{6F851C46-DB69-46CE-B108-B7611A709B72}" presName="Name13" presStyleLbl="parChTrans1D2" presStyleIdx="2" presStyleCnt="4"/>
      <dgm:spPr/>
    </dgm:pt>
    <dgm:pt modelId="{96F9DB07-B659-45B4-8896-F690A5B4D8E9}" type="pres">
      <dgm:prSet presAssocID="{AB026B9B-FF18-4AD2-BBEF-84F23A538306}" presName="childText" presStyleLbl="bgAcc1" presStyleIdx="2" presStyleCnt="4">
        <dgm:presLayoutVars>
          <dgm:bulletEnabled val="1"/>
        </dgm:presLayoutVars>
      </dgm:prSet>
      <dgm:spPr/>
    </dgm:pt>
    <dgm:pt modelId="{47C558AA-8DBC-48F3-B120-D8D2049097D8}" type="pres">
      <dgm:prSet presAssocID="{996146D4-10D3-403A-9C5F-B468EDA86831}" presName="Name13" presStyleLbl="parChTrans1D2" presStyleIdx="3" presStyleCnt="4"/>
      <dgm:spPr/>
    </dgm:pt>
    <dgm:pt modelId="{F6B2BD89-2A9C-4FAF-A865-11A64DB3D02A}" type="pres">
      <dgm:prSet presAssocID="{5B55D252-7C94-41E9-A904-8FDF1684DACC}" presName="childText" presStyleLbl="bgAcc1" presStyleIdx="3" presStyleCnt="4">
        <dgm:presLayoutVars>
          <dgm:bulletEnabled val="1"/>
        </dgm:presLayoutVars>
      </dgm:prSet>
      <dgm:spPr/>
    </dgm:pt>
  </dgm:ptLst>
  <dgm:cxnLst>
    <dgm:cxn modelId="{12E8A25E-3FC7-4FA3-A2DC-2EC57BBD3BCF}" srcId="{F4EC36D5-34ED-40B0-9255-5586AB5FD01A}" destId="{C3959B30-BC9E-445E-8F48-FF57FC704E9A}" srcOrd="1" destOrd="0" parTransId="{9C9CD49A-FB7D-4621-AF0E-6C3936CCE197}" sibTransId="{793E858F-F7AF-4794-9782-BDB155BC5D71}"/>
    <dgm:cxn modelId="{678B8649-EF2A-4D1D-B050-1843BEF58171}" type="presOf" srcId="{C3959B30-BC9E-445E-8F48-FF57FC704E9A}" destId="{87B650B0-E0CF-4577-A4CD-C030DACFECF0}" srcOrd="0" destOrd="0" presId="urn:microsoft.com/office/officeart/2005/8/layout/hierarchy3"/>
    <dgm:cxn modelId="{0AD30028-DBEB-4CC6-8255-4EE63B13E4C4}" type="presOf" srcId="{6F851C46-DB69-46CE-B108-B7611A709B72}" destId="{F15EA647-32D3-4187-9376-293D9724B847}" srcOrd="0" destOrd="0" presId="urn:microsoft.com/office/officeart/2005/8/layout/hierarchy3"/>
    <dgm:cxn modelId="{083B8119-0771-4F00-A629-FEE3E9E3096E}" type="presOf" srcId="{2CBEC2C1-CC83-40A6-B9DB-D671174890F9}" destId="{6E00049F-CFA3-4779-94A0-60B8EFCA0C21}" srcOrd="0" destOrd="0" presId="urn:microsoft.com/office/officeart/2005/8/layout/hierarchy3"/>
    <dgm:cxn modelId="{F68ACC7C-B188-430D-9D71-F6DFBF26AF99}" type="presOf" srcId="{996146D4-10D3-403A-9C5F-B468EDA86831}" destId="{47C558AA-8DBC-48F3-B120-D8D2049097D8}" srcOrd="0" destOrd="0" presId="urn:microsoft.com/office/officeart/2005/8/layout/hierarchy3"/>
    <dgm:cxn modelId="{71BBF074-4451-458B-8AFB-768B6ADBAC53}" type="presOf" srcId="{6A653C33-E37B-4546-8D0B-8D42911815CC}" destId="{9F9FA5DF-FF62-43DF-9424-8F32F65F22AA}" srcOrd="1" destOrd="0" presId="urn:microsoft.com/office/officeart/2005/8/layout/hierarchy3"/>
    <dgm:cxn modelId="{FBCBD176-97AC-4A56-ACA9-0A2FEBEA76D7}" srcId="{F4EC36D5-34ED-40B0-9255-5586AB5FD01A}" destId="{6A653C33-E37B-4546-8D0B-8D42911815CC}" srcOrd="0" destOrd="0" parTransId="{744852D9-EE31-4711-A6B8-1C71A993B1D0}" sibTransId="{F692F1D3-92A2-4071-8CDB-3E91669788E5}"/>
    <dgm:cxn modelId="{3215E612-53EF-40CA-8637-C5D332816791}" srcId="{6A653C33-E37B-4546-8D0B-8D42911815CC}" destId="{2CBEC2C1-CC83-40A6-B9DB-D671174890F9}" srcOrd="1" destOrd="0" parTransId="{C285826E-FE04-4329-97FD-FE5D69855E95}" sibTransId="{4D602096-6434-4463-A1C2-F9DD6F302BF8}"/>
    <dgm:cxn modelId="{2E5A2EA1-A2D4-4EC0-BBA1-552F0CB7CCB0}" type="presOf" srcId="{F4EC36D5-34ED-40B0-9255-5586AB5FD01A}" destId="{ACC7F583-8D0B-49A1-9B8A-D18E84259227}" srcOrd="0" destOrd="0" presId="urn:microsoft.com/office/officeart/2005/8/layout/hierarchy3"/>
    <dgm:cxn modelId="{F2E31D0E-31E7-433B-8CBA-DCAEC9E04882}" type="presOf" srcId="{5B55D252-7C94-41E9-A904-8FDF1684DACC}" destId="{F6B2BD89-2A9C-4FAF-A865-11A64DB3D02A}" srcOrd="0" destOrd="0" presId="urn:microsoft.com/office/officeart/2005/8/layout/hierarchy3"/>
    <dgm:cxn modelId="{31F46267-BB8C-4EFD-9802-EA56097AD5B0}" srcId="{6A653C33-E37B-4546-8D0B-8D42911815CC}" destId="{C1379A5D-4899-47D4-8E69-4C65386BA94D}" srcOrd="0" destOrd="0" parTransId="{A890A5B4-88D0-44C2-854A-E40506B6D552}" sibTransId="{D4A64526-B8B2-485E-A97E-FA6A69C1A9E8}"/>
    <dgm:cxn modelId="{377AE6E0-CA9A-4BFD-B6BA-C177E2F21A70}" srcId="{C3959B30-BC9E-445E-8F48-FF57FC704E9A}" destId="{5B55D252-7C94-41E9-A904-8FDF1684DACC}" srcOrd="1" destOrd="0" parTransId="{996146D4-10D3-403A-9C5F-B468EDA86831}" sibTransId="{612CDCC7-AD94-461D-88E2-1F47EE8F2004}"/>
    <dgm:cxn modelId="{6E2025C2-580F-44BF-9480-9D6F1E37FA6D}" type="presOf" srcId="{AB026B9B-FF18-4AD2-BBEF-84F23A538306}" destId="{96F9DB07-B659-45B4-8896-F690A5B4D8E9}" srcOrd="0" destOrd="0" presId="urn:microsoft.com/office/officeart/2005/8/layout/hierarchy3"/>
    <dgm:cxn modelId="{05155F60-DE1B-4090-9F4D-B3BA8B626DB6}" srcId="{C3959B30-BC9E-445E-8F48-FF57FC704E9A}" destId="{AB026B9B-FF18-4AD2-BBEF-84F23A538306}" srcOrd="0" destOrd="0" parTransId="{6F851C46-DB69-46CE-B108-B7611A709B72}" sibTransId="{3D14BEB5-C89C-4497-A5C0-792215FFBAED}"/>
    <dgm:cxn modelId="{032EC29E-48F1-4D38-9FB3-A7484DE36CC6}" type="presOf" srcId="{C285826E-FE04-4329-97FD-FE5D69855E95}" destId="{D8A13EA1-6E9D-4C5E-9C35-3E9C1D00FC7B}" srcOrd="0" destOrd="0" presId="urn:microsoft.com/office/officeart/2005/8/layout/hierarchy3"/>
    <dgm:cxn modelId="{AAC98C63-A4F5-4C08-A497-87BF0751E6C1}" type="presOf" srcId="{C1379A5D-4899-47D4-8E69-4C65386BA94D}" destId="{13760F6F-AFDD-4714-B5C7-192E8CBA077A}" srcOrd="0" destOrd="0" presId="urn:microsoft.com/office/officeart/2005/8/layout/hierarchy3"/>
    <dgm:cxn modelId="{97D939E6-C539-497B-96CE-B5338C792C5F}" type="presOf" srcId="{6A653C33-E37B-4546-8D0B-8D42911815CC}" destId="{8649DE7B-44DC-4048-A88F-5266D46A1878}" srcOrd="0" destOrd="0" presId="urn:microsoft.com/office/officeart/2005/8/layout/hierarchy3"/>
    <dgm:cxn modelId="{1443B343-5C07-4B78-A523-05C3D2E6007D}" type="presOf" srcId="{C3959B30-BC9E-445E-8F48-FF57FC704E9A}" destId="{173C3223-F930-4B4E-8966-8D9B1CCB80CA}" srcOrd="1" destOrd="0" presId="urn:microsoft.com/office/officeart/2005/8/layout/hierarchy3"/>
    <dgm:cxn modelId="{21CB3565-3349-4CA4-B222-60886A34C933}" type="presOf" srcId="{A890A5B4-88D0-44C2-854A-E40506B6D552}" destId="{40F2CD0F-5A3B-4DDC-BC19-F296475C90A6}" srcOrd="0" destOrd="0" presId="urn:microsoft.com/office/officeart/2005/8/layout/hierarchy3"/>
    <dgm:cxn modelId="{5B311604-640D-4C81-B745-50E1803406AC}" type="presParOf" srcId="{ACC7F583-8D0B-49A1-9B8A-D18E84259227}" destId="{22D9E8D8-3DC2-48A2-99C2-7E4CA7D3E2D5}" srcOrd="0" destOrd="0" presId="urn:microsoft.com/office/officeart/2005/8/layout/hierarchy3"/>
    <dgm:cxn modelId="{2AEAC2D1-DC85-4B3D-A108-EE7BD845D231}" type="presParOf" srcId="{22D9E8D8-3DC2-48A2-99C2-7E4CA7D3E2D5}" destId="{B4F75CDE-1C15-4895-906D-6273BA0448AC}" srcOrd="0" destOrd="0" presId="urn:microsoft.com/office/officeart/2005/8/layout/hierarchy3"/>
    <dgm:cxn modelId="{85C5D107-50EA-4009-95FA-24529D59EA90}" type="presParOf" srcId="{B4F75CDE-1C15-4895-906D-6273BA0448AC}" destId="{8649DE7B-44DC-4048-A88F-5266D46A1878}" srcOrd="0" destOrd="0" presId="urn:microsoft.com/office/officeart/2005/8/layout/hierarchy3"/>
    <dgm:cxn modelId="{DC29DABD-E34D-4CA9-984E-AF092569F660}" type="presParOf" srcId="{B4F75CDE-1C15-4895-906D-6273BA0448AC}" destId="{9F9FA5DF-FF62-43DF-9424-8F32F65F22AA}" srcOrd="1" destOrd="0" presId="urn:microsoft.com/office/officeart/2005/8/layout/hierarchy3"/>
    <dgm:cxn modelId="{014EE4F6-DF44-4C49-A30A-F98EE9AEDC0C}" type="presParOf" srcId="{22D9E8D8-3DC2-48A2-99C2-7E4CA7D3E2D5}" destId="{32F3767E-44A2-4E73-8F67-03E2B1852934}" srcOrd="1" destOrd="0" presId="urn:microsoft.com/office/officeart/2005/8/layout/hierarchy3"/>
    <dgm:cxn modelId="{5892DA9C-6864-4F14-BDBC-4758171CD8A4}" type="presParOf" srcId="{32F3767E-44A2-4E73-8F67-03E2B1852934}" destId="{40F2CD0F-5A3B-4DDC-BC19-F296475C90A6}" srcOrd="0" destOrd="0" presId="urn:microsoft.com/office/officeart/2005/8/layout/hierarchy3"/>
    <dgm:cxn modelId="{615D85AC-9F2B-4A59-9ECA-100FF659C0EC}" type="presParOf" srcId="{32F3767E-44A2-4E73-8F67-03E2B1852934}" destId="{13760F6F-AFDD-4714-B5C7-192E8CBA077A}" srcOrd="1" destOrd="0" presId="urn:microsoft.com/office/officeart/2005/8/layout/hierarchy3"/>
    <dgm:cxn modelId="{37E56CBA-3410-41F1-80E5-10F4BF9FB17D}" type="presParOf" srcId="{32F3767E-44A2-4E73-8F67-03E2B1852934}" destId="{D8A13EA1-6E9D-4C5E-9C35-3E9C1D00FC7B}" srcOrd="2" destOrd="0" presId="urn:microsoft.com/office/officeart/2005/8/layout/hierarchy3"/>
    <dgm:cxn modelId="{2615E02B-35C5-45EC-95AC-33BBF91F9847}" type="presParOf" srcId="{32F3767E-44A2-4E73-8F67-03E2B1852934}" destId="{6E00049F-CFA3-4779-94A0-60B8EFCA0C21}" srcOrd="3" destOrd="0" presId="urn:microsoft.com/office/officeart/2005/8/layout/hierarchy3"/>
    <dgm:cxn modelId="{4AD9F0AE-1B99-43F9-8263-5E9F544C563A}" type="presParOf" srcId="{ACC7F583-8D0B-49A1-9B8A-D18E84259227}" destId="{02CB8D5A-09A2-4DB6-A4A4-CA47AE845BF9}" srcOrd="1" destOrd="0" presId="urn:microsoft.com/office/officeart/2005/8/layout/hierarchy3"/>
    <dgm:cxn modelId="{57E50D28-D83E-4D6C-A157-60E3362D899F}" type="presParOf" srcId="{02CB8D5A-09A2-4DB6-A4A4-CA47AE845BF9}" destId="{67636D35-3638-49F5-8F53-BA61679724F7}" srcOrd="0" destOrd="0" presId="urn:microsoft.com/office/officeart/2005/8/layout/hierarchy3"/>
    <dgm:cxn modelId="{E136C33F-B2CC-4D14-9449-F2CADB09A126}" type="presParOf" srcId="{67636D35-3638-49F5-8F53-BA61679724F7}" destId="{87B650B0-E0CF-4577-A4CD-C030DACFECF0}" srcOrd="0" destOrd="0" presId="urn:microsoft.com/office/officeart/2005/8/layout/hierarchy3"/>
    <dgm:cxn modelId="{924EC226-8258-44EE-9113-97459AE3A694}" type="presParOf" srcId="{67636D35-3638-49F5-8F53-BA61679724F7}" destId="{173C3223-F930-4B4E-8966-8D9B1CCB80CA}" srcOrd="1" destOrd="0" presId="urn:microsoft.com/office/officeart/2005/8/layout/hierarchy3"/>
    <dgm:cxn modelId="{74245039-EB94-4B01-BB86-C6E0EA8C4772}" type="presParOf" srcId="{02CB8D5A-09A2-4DB6-A4A4-CA47AE845BF9}" destId="{7B4C52FA-C4A5-488A-9A52-6C338DF897DA}" srcOrd="1" destOrd="0" presId="urn:microsoft.com/office/officeart/2005/8/layout/hierarchy3"/>
    <dgm:cxn modelId="{FF20B521-B161-4C16-A218-69AE03DE2081}" type="presParOf" srcId="{7B4C52FA-C4A5-488A-9A52-6C338DF897DA}" destId="{F15EA647-32D3-4187-9376-293D9724B847}" srcOrd="0" destOrd="0" presId="urn:microsoft.com/office/officeart/2005/8/layout/hierarchy3"/>
    <dgm:cxn modelId="{46CD956A-0072-4774-8F67-2B6315F43549}" type="presParOf" srcId="{7B4C52FA-C4A5-488A-9A52-6C338DF897DA}" destId="{96F9DB07-B659-45B4-8896-F690A5B4D8E9}" srcOrd="1" destOrd="0" presId="urn:microsoft.com/office/officeart/2005/8/layout/hierarchy3"/>
    <dgm:cxn modelId="{6E0773B6-BFA1-410D-9141-667BFEF70816}" type="presParOf" srcId="{7B4C52FA-C4A5-488A-9A52-6C338DF897DA}" destId="{47C558AA-8DBC-48F3-B120-D8D2049097D8}" srcOrd="2" destOrd="0" presId="urn:microsoft.com/office/officeart/2005/8/layout/hierarchy3"/>
    <dgm:cxn modelId="{BA74B2AE-7669-4CE5-9469-DA479F72DFE1}" type="presParOf" srcId="{7B4C52FA-C4A5-488A-9A52-6C338DF897DA}" destId="{F6B2BD89-2A9C-4FAF-A865-11A64DB3D02A}" srcOrd="3"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4D332F-BDCB-4B7F-B652-CCA5A44CB710}" type="doc">
      <dgm:prSet loTypeId="urn:microsoft.com/office/officeart/2005/8/layout/vList3#7"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1F1B77EB-CA9F-4045-AEA3-0E3020BAEDFE}" type="presOf" srcId="{FF522927-72BE-4C67-8E7D-D390480241C7}" destId="{92FE43AB-E0AA-4DC4-8239-936CED87B553}" srcOrd="0" destOrd="0" presId="urn:microsoft.com/office/officeart/2005/8/layout/vList3#7"/>
    <dgm:cxn modelId="{BD511058-177F-4EB0-9893-786A4798891D}" type="presOf" srcId="{A84D332F-BDCB-4B7F-B652-CCA5A44CB710}" destId="{F006BAAE-329C-4265-9C8A-673F5F20985B}" srcOrd="0" destOrd="0" presId="urn:microsoft.com/office/officeart/2005/8/layout/vList3#7"/>
    <dgm:cxn modelId="{34CC7405-EC07-4429-9A23-5727C5795B17}" type="presParOf" srcId="{F006BAAE-329C-4265-9C8A-673F5F20985B}" destId="{8522BA1D-DFF7-487A-A2EB-720213DBC035}" srcOrd="0" destOrd="0" presId="urn:microsoft.com/office/officeart/2005/8/layout/vList3#7"/>
    <dgm:cxn modelId="{318C8A50-F557-4879-A2AA-4162515DF1EF}" type="presParOf" srcId="{8522BA1D-DFF7-487A-A2EB-720213DBC035}" destId="{9E9F5761-B976-4064-89D2-FB81D83932D2}" srcOrd="0" destOrd="0" presId="urn:microsoft.com/office/officeart/2005/8/layout/vList3#7"/>
    <dgm:cxn modelId="{100DE667-EE07-4F4A-BCE2-D343FE717BA5}" type="presParOf" srcId="{8522BA1D-DFF7-487A-A2EB-720213DBC035}" destId="{92FE43AB-E0AA-4DC4-8239-936CED87B553}" srcOrd="1" destOrd="0" presId="urn:microsoft.com/office/officeart/2005/8/layout/vList3#7"/>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DF6566-6354-4207-B150-610CC767165D}" type="doc">
      <dgm:prSet loTypeId="urn:microsoft.com/office/officeart/2005/8/layout/vList3#8"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3E86B69E-8A9C-4933-BDB9-7988D5CE2693}" type="presOf" srcId="{78CBEC21-43E6-46C5-BAE5-36198F7D95ED}" destId="{AF278C20-6D34-4A5F-BB89-BC3EA131FD56}" srcOrd="0" destOrd="0" presId="urn:microsoft.com/office/officeart/2005/8/layout/vList3#8"/>
    <dgm:cxn modelId="{A01103F8-5016-4997-97DB-49E0CC5DD66C}" type="presOf" srcId="{69DF6566-6354-4207-B150-610CC767165D}" destId="{855429C2-18D6-4E1B-B177-2304837FB724}" srcOrd="0" destOrd="0" presId="urn:microsoft.com/office/officeart/2005/8/layout/vList3#8"/>
    <dgm:cxn modelId="{104844FC-FD4B-4110-A2BA-CF343438D186}" type="presParOf" srcId="{855429C2-18D6-4E1B-B177-2304837FB724}" destId="{5544D15B-D34B-4E70-9D3E-02F9529C1364}" srcOrd="0" destOrd="0" presId="urn:microsoft.com/office/officeart/2005/8/layout/vList3#8"/>
    <dgm:cxn modelId="{B5B70280-C7E8-4A92-87C3-BC114845683B}" type="presParOf" srcId="{5544D15B-D34B-4E70-9D3E-02F9529C1364}" destId="{E32877A1-F81F-4773-8879-0B41CDB7509A}" srcOrd="0" destOrd="0" presId="urn:microsoft.com/office/officeart/2005/8/layout/vList3#8"/>
    <dgm:cxn modelId="{AFDFCF8F-51EE-4068-9DD0-C191E4F7D3F5}" type="presParOf" srcId="{5544D15B-D34B-4E70-9D3E-02F9529C1364}" destId="{AF278C20-6D34-4A5F-BB89-BC3EA131FD56}" srcOrd="1" destOrd="0" presId="urn:microsoft.com/office/officeart/2005/8/layout/vList3#8"/>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8E9C8E-CBDA-4B98-99BF-64A94BEE531C}" type="doc">
      <dgm:prSet loTypeId="urn:microsoft.com/office/officeart/2005/8/layout/vList3#9"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72C7B768-776C-49B1-BC2C-0C1E77030CF7}" type="presOf" srcId="{668E9C8E-CBDA-4B98-99BF-64A94BEE531C}" destId="{8D0E4478-86C7-428F-9F68-723A687FA06D}" srcOrd="0" destOrd="0" presId="urn:microsoft.com/office/officeart/2005/8/layout/vList3#9"/>
    <dgm:cxn modelId="{71CCD86F-428F-471D-B68F-21BEE5A8B663}" srcId="{668E9C8E-CBDA-4B98-99BF-64A94BEE531C}" destId="{3F55F20E-A149-4F99-9CA4-C10951639880}" srcOrd="0" destOrd="0" parTransId="{6F831FD4-5E8A-4D30-ADDA-231CF2D5063A}" sibTransId="{09DCFBFC-30C6-4385-9C5D-708540385A26}"/>
    <dgm:cxn modelId="{C61BCE8D-C4C0-435F-9562-36093E289A5F}" type="presOf" srcId="{3F55F20E-A149-4F99-9CA4-C10951639880}" destId="{8ABC6FEF-AEEF-4F28-802E-07C6FAACE437}" srcOrd="0" destOrd="0" presId="urn:microsoft.com/office/officeart/2005/8/layout/vList3#9"/>
    <dgm:cxn modelId="{A8FC3536-A47A-4688-9DE8-6619D4C71688}" type="presParOf" srcId="{8D0E4478-86C7-428F-9F68-723A687FA06D}" destId="{D81684A3-92BD-440E-834D-C482F183AEE0}" srcOrd="0" destOrd="0" presId="urn:microsoft.com/office/officeart/2005/8/layout/vList3#9"/>
    <dgm:cxn modelId="{C71E44DF-42C4-4A91-AC78-FB2B9AE1F776}" type="presParOf" srcId="{D81684A3-92BD-440E-834D-C482F183AEE0}" destId="{A0E260BE-270F-4F64-9132-B58EF71EEED1}" srcOrd="0" destOrd="0" presId="urn:microsoft.com/office/officeart/2005/8/layout/vList3#9"/>
    <dgm:cxn modelId="{A6C74C83-4566-4104-B5F0-6F98C85CDFCF}" type="presParOf" srcId="{D81684A3-92BD-440E-834D-C482F183AEE0}" destId="{8ABC6FEF-AEEF-4F28-802E-07C6FAACE437}" srcOrd="1" destOrd="0" presId="urn:microsoft.com/office/officeart/2005/8/layout/vList3#9"/>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3B934F-A678-4A20-B07A-7352BEB70016}" type="doc">
      <dgm:prSet loTypeId="urn:microsoft.com/office/officeart/2005/8/layout/vList3#10"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6084634E-6951-48DB-89FC-12FAA933CABD}" type="presOf" srcId="{C53B934F-A678-4A20-B07A-7352BEB70016}" destId="{C0B86F82-C55C-4A69-9462-A9D82BBC579D}" srcOrd="0" destOrd="0" presId="urn:microsoft.com/office/officeart/2005/8/layout/vList3#10"/>
    <dgm:cxn modelId="{0BA03EA7-ACFE-4179-B66C-FE132159401D}" type="presOf" srcId="{05E122B5-6F96-4708-9CBA-317C66E4A04E}" destId="{74767366-0E4C-4A02-A2A0-1F6120E2A11F}" srcOrd="0" destOrd="0" presId="urn:microsoft.com/office/officeart/2005/8/layout/vList3#10"/>
    <dgm:cxn modelId="{F1D6B496-887D-41DB-8042-E0A24508069C}" srcId="{C53B934F-A678-4A20-B07A-7352BEB70016}" destId="{05E122B5-6F96-4708-9CBA-317C66E4A04E}" srcOrd="0" destOrd="0" parTransId="{CDE9F87E-F968-4C3A-A22C-6AE72C95C399}" sibTransId="{06F944B9-5FC1-483D-B522-B761475D8DC8}"/>
    <dgm:cxn modelId="{F564F104-755A-4D68-B753-C5CADC38BC93}" type="presParOf" srcId="{C0B86F82-C55C-4A69-9462-A9D82BBC579D}" destId="{0E4E2B05-C9F7-40A6-A447-41CAC66304A7}" srcOrd="0" destOrd="0" presId="urn:microsoft.com/office/officeart/2005/8/layout/vList3#10"/>
    <dgm:cxn modelId="{112B70AD-7B21-4043-8973-32A8B8D44924}" type="presParOf" srcId="{0E4E2B05-C9F7-40A6-A447-41CAC66304A7}" destId="{5073C4D9-96A8-4404-BB0E-54E8338DA32E}" srcOrd="0" destOrd="0" presId="urn:microsoft.com/office/officeart/2005/8/layout/vList3#10"/>
    <dgm:cxn modelId="{DB8F321E-5C29-460E-A297-D529B899253B}" type="presParOf" srcId="{0E4E2B05-C9F7-40A6-A447-41CAC66304A7}" destId="{74767366-0E4C-4A02-A2A0-1F6120E2A11F}" srcOrd="1" destOrd="0" presId="urn:microsoft.com/office/officeart/2005/8/layout/vList3#10"/>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490245-311D-4CB9-82B7-C7DDB6A67529}" type="doc">
      <dgm:prSet loTypeId="urn:microsoft.com/office/officeart/2005/8/layout/vList3#11"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26898B7F-8936-4D66-A4F1-B551133D1973}" type="presOf" srcId="{4C490245-311D-4CB9-82B7-C7DDB6A67529}" destId="{0A41397D-4829-4285-BDA1-367B0F0AF480}" srcOrd="0" destOrd="0" presId="urn:microsoft.com/office/officeart/2005/8/layout/vList3#11"/>
    <dgm:cxn modelId="{1928E7D8-C2D2-42CE-A5DD-205FF3838D1B}" type="presOf" srcId="{A818941A-EF30-4B47-86E6-142AD0CC3294}" destId="{494EFE28-B250-42FB-8F91-F95CC59A1BEA}" srcOrd="0" destOrd="0" presId="urn:microsoft.com/office/officeart/2005/8/layout/vList3#11"/>
    <dgm:cxn modelId="{4C40C9B2-6444-4F64-B984-B04967E9656D}" type="presParOf" srcId="{0A41397D-4829-4285-BDA1-367B0F0AF480}" destId="{3413174E-ABA2-446F-B5FC-2B9A0F0EBAC8}" srcOrd="0" destOrd="0" presId="urn:microsoft.com/office/officeart/2005/8/layout/vList3#11"/>
    <dgm:cxn modelId="{73FF92ED-5DEA-445F-8114-F33413FF5BC9}" type="presParOf" srcId="{3413174E-ABA2-446F-B5FC-2B9A0F0EBAC8}" destId="{4C01E7EE-30F9-4418-961C-6B3E6CD150AA}" srcOrd="0" destOrd="0" presId="urn:microsoft.com/office/officeart/2005/8/layout/vList3#11"/>
    <dgm:cxn modelId="{6D38232C-05C0-4D1C-AF05-0491F6EC0D79}" type="presParOf" srcId="{3413174E-ABA2-446F-B5FC-2B9A0F0EBAC8}" destId="{494EFE28-B250-42FB-8F91-F95CC59A1BEA}" srcOrd="1" destOrd="0" presId="urn:microsoft.com/office/officeart/2005/8/layout/vList3#1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616FC0-EB02-4015-9AD3-029F096DDC5A}" type="doc">
      <dgm:prSet loTypeId="urn:microsoft.com/office/officeart/2005/8/layout/vList3#12"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8636FD4C-8EE3-4B83-AAF5-501744B34C0F}" type="presOf" srcId="{784FFFE7-8676-4CCA-84C0-930144F2728D}" destId="{6D0E15D0-3E8F-4EBC-887C-31481402E928}" srcOrd="0" destOrd="0" presId="urn:microsoft.com/office/officeart/2005/8/layout/vList3#12"/>
    <dgm:cxn modelId="{34A7F2A8-3B4F-4C33-8249-41BD189FB8D5}" type="presOf" srcId="{DE616FC0-EB02-4015-9AD3-029F096DDC5A}" destId="{F86A8C47-C75E-4049-9C3C-8150DF4C8EB1}" srcOrd="0" destOrd="0" presId="urn:microsoft.com/office/officeart/2005/8/layout/vList3#12"/>
    <dgm:cxn modelId="{A8AF0F0F-D623-48F3-A550-0EB5A2B52D03}" srcId="{DE616FC0-EB02-4015-9AD3-029F096DDC5A}" destId="{784FFFE7-8676-4CCA-84C0-930144F2728D}" srcOrd="0" destOrd="0" parTransId="{126C8FAE-93F2-407E-8A49-9AD3D7EEF88C}" sibTransId="{9EB605DF-B53A-4EB2-A9C8-C8FBBDCF09F6}"/>
    <dgm:cxn modelId="{8638C2C5-4C92-47F5-BED0-8900AAA16D13}" type="presParOf" srcId="{F86A8C47-C75E-4049-9C3C-8150DF4C8EB1}" destId="{20F20330-A427-4BB2-9964-A507C0D8B2B3}" srcOrd="0" destOrd="0" presId="urn:microsoft.com/office/officeart/2005/8/layout/vList3#12"/>
    <dgm:cxn modelId="{0B150822-3A68-4015-AF1F-C6AE2217F4FF}" type="presParOf" srcId="{20F20330-A427-4BB2-9964-A507C0D8B2B3}" destId="{A6B65F83-8BAE-4BA2-9F5D-18B24F4AAD20}" srcOrd="0" destOrd="0" presId="urn:microsoft.com/office/officeart/2005/8/layout/vList3#12"/>
    <dgm:cxn modelId="{7327D62B-3757-4DE6-A2A7-CCD5B0BA2853}" type="presParOf" srcId="{20F20330-A427-4BB2-9964-A507C0D8B2B3}" destId="{6D0E15D0-3E8F-4EBC-887C-31481402E928}" srcOrd="1" destOrd="0" presId="urn:microsoft.com/office/officeart/2005/8/layout/vList3#1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7ED9E1-3376-4306-A07D-477ED7FE4405}" type="doc">
      <dgm:prSet loTypeId="urn:microsoft.com/office/officeart/2005/8/layout/vList3#13"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F044E344-5E9D-450D-A21D-ADC0216168C7}" type="presOf" srcId="{627ED9E1-3376-4306-A07D-477ED7FE4405}" destId="{B0982795-5DE2-4680-A327-3D1E36B28660}" srcOrd="0" destOrd="0" presId="urn:microsoft.com/office/officeart/2005/8/layout/vList3#13"/>
    <dgm:cxn modelId="{82524E2A-5E3F-48C1-ACA4-0C73469059CC}" srcId="{627ED9E1-3376-4306-A07D-477ED7FE4405}" destId="{520C1605-E5B1-40A7-AD10-C17CC7C5D1C7}" srcOrd="0" destOrd="0" parTransId="{4EE28227-314C-491D-A772-CF9ACE339610}" sibTransId="{E451DF8F-0CC7-4DB4-AA17-796678E120A1}"/>
    <dgm:cxn modelId="{8BF194F2-64CD-49CD-A0AF-FBC8B3EEB657}" type="presOf" srcId="{520C1605-E5B1-40A7-AD10-C17CC7C5D1C7}" destId="{A1ADB2BC-00D3-48EF-959F-96CEBD317702}" srcOrd="0" destOrd="0" presId="urn:microsoft.com/office/officeart/2005/8/layout/vList3#13"/>
    <dgm:cxn modelId="{8C20A8DA-FC01-45B0-AA84-720EAA5195D6}" type="presParOf" srcId="{B0982795-5DE2-4680-A327-3D1E36B28660}" destId="{E9A37301-098A-4437-86BA-2354A232D698}" srcOrd="0" destOrd="0" presId="urn:microsoft.com/office/officeart/2005/8/layout/vList3#13"/>
    <dgm:cxn modelId="{97C9A633-7AE1-4492-BD33-EC3F11126B6A}" type="presParOf" srcId="{E9A37301-098A-4437-86BA-2354A232D698}" destId="{171FC938-3039-46D7-9DA7-B9231FB220D6}" srcOrd="0" destOrd="0" presId="urn:microsoft.com/office/officeart/2005/8/layout/vList3#13"/>
    <dgm:cxn modelId="{0E798D78-3A74-47E4-896E-AC5B86729A13}" type="presParOf" srcId="{E9A37301-098A-4437-86BA-2354A232D698}" destId="{A1ADB2BC-00D3-48EF-959F-96CEBD317702}" srcOrd="1" destOrd="0" presId="urn:microsoft.com/office/officeart/2005/8/layout/vList3#13"/>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92C7C37-3C33-4C4D-B6F6-B35FE1069B5D}" type="doc">
      <dgm:prSet loTypeId="urn:microsoft.com/office/officeart/2005/8/layout/vList3#14"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D83E1184-99AE-4546-A502-D5E552687FD0}" type="presOf" srcId="{A647DE2A-1491-4F61-A3A7-2D97529433AA}" destId="{7C9B7F5E-F3C0-4447-8089-48CC92100D85}" srcOrd="0" destOrd="0" presId="urn:microsoft.com/office/officeart/2005/8/layout/vList3#14"/>
    <dgm:cxn modelId="{4BEA5E39-AE35-485F-B962-94689784FA72}" type="presOf" srcId="{292C7C37-3C33-4C4D-B6F6-B35FE1069B5D}" destId="{616A117A-F5F8-4D85-932A-C4FD03AE6BD4}" srcOrd="0" destOrd="0" presId="urn:microsoft.com/office/officeart/2005/8/layout/vList3#14"/>
    <dgm:cxn modelId="{8D3389EC-4FF1-454A-B00C-79644FBECEAC}" srcId="{292C7C37-3C33-4C4D-B6F6-B35FE1069B5D}" destId="{A647DE2A-1491-4F61-A3A7-2D97529433AA}" srcOrd="0" destOrd="0" parTransId="{E4BE9193-168B-401E-A36E-D37BC2E376B2}" sibTransId="{1245563B-70FB-4527-BFC5-1811DD3503CD}"/>
    <dgm:cxn modelId="{F2D28A41-3044-4743-B7C9-294B88FA3219}" type="presParOf" srcId="{616A117A-F5F8-4D85-932A-C4FD03AE6BD4}" destId="{DD15791C-0D97-4E07-8FEF-69BC45B405BE}" srcOrd="0" destOrd="0" presId="urn:microsoft.com/office/officeart/2005/8/layout/vList3#14"/>
    <dgm:cxn modelId="{CF9D97F1-0980-4344-AA55-6947DB40203F}" type="presParOf" srcId="{DD15791C-0D97-4E07-8FEF-69BC45B405BE}" destId="{BDA1EE2F-FB31-46B8-AAA1-ACE4EF878EC7}" srcOrd="0" destOrd="0" presId="urn:microsoft.com/office/officeart/2005/8/layout/vList3#14"/>
    <dgm:cxn modelId="{58B4665C-EA79-4E92-A928-45CCF67D01C2}" type="presParOf" srcId="{DD15791C-0D97-4E07-8FEF-69BC45B405BE}" destId="{7C9B7F5E-F3C0-4447-8089-48CC92100D85}" srcOrd="1" destOrd="0" presId="urn:microsoft.com/office/officeart/2005/8/layout/vList3#14"/>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84D332F-BDCB-4B7F-B652-CCA5A44CB710}" type="doc">
      <dgm:prSet loTypeId="urn:microsoft.com/office/officeart/2005/8/layout/vList3#15"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2D12909D-A4A8-425F-B53E-FD83B1C56091}" type="presOf" srcId="{A84D332F-BDCB-4B7F-B652-CCA5A44CB710}" destId="{F006BAAE-329C-4265-9C8A-673F5F20985B}" srcOrd="0" destOrd="0" presId="urn:microsoft.com/office/officeart/2005/8/layout/vList3#15"/>
    <dgm:cxn modelId="{89C4E000-06F9-467F-B605-6E5F003D5891}" type="presOf" srcId="{FF522927-72BE-4C67-8E7D-D390480241C7}" destId="{92FE43AB-E0AA-4DC4-8239-936CED87B553}" srcOrd="0" destOrd="0" presId="urn:microsoft.com/office/officeart/2005/8/layout/vList3#15"/>
    <dgm:cxn modelId="{3D2E9EF6-9BDE-4B1A-9C16-97E44B7E9212}" type="presParOf" srcId="{F006BAAE-329C-4265-9C8A-673F5F20985B}" destId="{8522BA1D-DFF7-487A-A2EB-720213DBC035}" srcOrd="0" destOrd="0" presId="urn:microsoft.com/office/officeart/2005/8/layout/vList3#15"/>
    <dgm:cxn modelId="{0476CCBE-FAAA-4744-BF94-595B49420F49}" type="presParOf" srcId="{8522BA1D-DFF7-487A-A2EB-720213DBC035}" destId="{9E9F5761-B976-4064-89D2-FB81D83932D2}" srcOrd="0" destOrd="0" presId="urn:microsoft.com/office/officeart/2005/8/layout/vList3#15"/>
    <dgm:cxn modelId="{12D707DA-CDC2-44CB-99E2-3B0C37A153C8}" type="presParOf" srcId="{8522BA1D-DFF7-487A-A2EB-720213DBC035}" destId="{92FE43AB-E0AA-4DC4-8239-936CED87B553}" srcOrd="1" destOrd="0" presId="urn:microsoft.com/office/officeart/2005/8/layout/vList3#15"/>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9DF6566-6354-4207-B150-610CC767165D}" type="doc">
      <dgm:prSet loTypeId="urn:microsoft.com/office/officeart/2005/8/layout/vList3#16"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282BBFA7-4923-47B2-8E7E-4F8330604C42}" type="presOf" srcId="{78CBEC21-43E6-46C5-BAE5-36198F7D95ED}" destId="{AF278C20-6D34-4A5F-BB89-BC3EA131FD56}" srcOrd="0" destOrd="0" presId="urn:microsoft.com/office/officeart/2005/8/layout/vList3#16"/>
    <dgm:cxn modelId="{61658748-31E8-41BF-A0D4-64B6FA340726}" srcId="{69DF6566-6354-4207-B150-610CC767165D}" destId="{78CBEC21-43E6-46C5-BAE5-36198F7D95ED}" srcOrd="0" destOrd="0" parTransId="{3277AB50-9CEA-4A3F-931C-970A3FB42E00}" sibTransId="{97781D41-43C7-4B4A-A891-B01E786CDE27}"/>
    <dgm:cxn modelId="{593A6740-F76A-4339-A203-2CBB3FE0FABC}" type="presOf" srcId="{69DF6566-6354-4207-B150-610CC767165D}" destId="{855429C2-18D6-4E1B-B177-2304837FB724}" srcOrd="0" destOrd="0" presId="urn:microsoft.com/office/officeart/2005/8/layout/vList3#16"/>
    <dgm:cxn modelId="{A6235D0D-86DC-40FA-A1E3-9A65B10A609C}" type="presParOf" srcId="{855429C2-18D6-4E1B-B177-2304837FB724}" destId="{5544D15B-D34B-4E70-9D3E-02F9529C1364}" srcOrd="0" destOrd="0" presId="urn:microsoft.com/office/officeart/2005/8/layout/vList3#16"/>
    <dgm:cxn modelId="{258FC895-3766-466F-8F56-E6B9679BD3C6}" type="presParOf" srcId="{5544D15B-D34B-4E70-9D3E-02F9529C1364}" destId="{E32877A1-F81F-4773-8879-0B41CDB7509A}" srcOrd="0" destOrd="0" presId="urn:microsoft.com/office/officeart/2005/8/layout/vList3#16"/>
    <dgm:cxn modelId="{F469B921-358C-4B03-9DE5-588CCC94F533}" type="presParOf" srcId="{5544D15B-D34B-4E70-9D3E-02F9529C1364}" destId="{AF278C20-6D34-4A5F-BB89-BC3EA131FD56}" srcOrd="1" destOrd="0" presId="urn:microsoft.com/office/officeart/2005/8/layout/vList3#16"/>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7B0DD8-DAC4-49C4-9393-370616859197}"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endParaRPr lang="en-US"/>
        </a:p>
      </dgm:t>
    </dgm:pt>
    <dgm:pt modelId="{096100C6-D816-4E20-B81A-234A2BE24925}">
      <dgm:prSet phldrT="[Text]"/>
      <dgm:spPr/>
      <dgm:t>
        <a:bodyPr/>
        <a:lstStyle/>
        <a:p>
          <a:r>
            <a:rPr lang="fr-FR" dirty="0" smtClean="0"/>
            <a:t>prêts étudiants</a:t>
          </a:r>
          <a:endParaRPr lang="en-US" dirty="0"/>
        </a:p>
      </dgm:t>
    </dgm:pt>
    <dgm:pt modelId="{42F49784-4341-4A00-ADFC-D4177A156468}" type="parTrans" cxnId="{C2123C49-FCB0-42C8-98DB-187E551089EF}">
      <dgm:prSet/>
      <dgm:spPr/>
      <dgm:t>
        <a:bodyPr/>
        <a:lstStyle/>
        <a:p>
          <a:endParaRPr lang="en-US"/>
        </a:p>
      </dgm:t>
    </dgm:pt>
    <dgm:pt modelId="{668B3B7F-0093-4C8D-88CC-DAA8C0379772}" type="sibTrans" cxnId="{C2123C49-FCB0-42C8-98DB-187E551089EF}">
      <dgm:prSet/>
      <dgm:spPr/>
      <dgm:t>
        <a:bodyPr/>
        <a:lstStyle/>
        <a:p>
          <a:endParaRPr lang="en-US"/>
        </a:p>
      </dgm:t>
    </dgm:pt>
    <dgm:pt modelId="{0C3E69C8-4989-422D-B999-8172FDF4A45F}">
      <dgm:prSet phldrT="[Text]"/>
      <dgm:spPr/>
      <dgm:t>
        <a:bodyPr/>
        <a:lstStyle/>
        <a:p>
          <a:r>
            <a:rPr lang="fr-FR" dirty="0" smtClean="0"/>
            <a:t>prêts auto</a:t>
          </a:r>
          <a:endParaRPr lang="en-US" dirty="0"/>
        </a:p>
      </dgm:t>
    </dgm:pt>
    <dgm:pt modelId="{4EFC1894-4457-4FE6-BCDC-4D5CF9ED251F}" type="parTrans" cxnId="{A572E3B0-A0B3-45D6-AFDF-B141A820CD07}">
      <dgm:prSet/>
      <dgm:spPr/>
      <dgm:t>
        <a:bodyPr/>
        <a:lstStyle/>
        <a:p>
          <a:endParaRPr lang="en-US"/>
        </a:p>
      </dgm:t>
    </dgm:pt>
    <dgm:pt modelId="{E66E495E-A25D-4D3C-8A5A-053C5FAF154E}" type="sibTrans" cxnId="{A572E3B0-A0B3-45D6-AFDF-B141A820CD07}">
      <dgm:prSet/>
      <dgm:spPr/>
      <dgm:t>
        <a:bodyPr/>
        <a:lstStyle/>
        <a:p>
          <a:endParaRPr lang="en-US"/>
        </a:p>
      </dgm:t>
    </dgm:pt>
    <dgm:pt modelId="{74661A03-84AC-4F19-A7BF-C2C6933109D1}">
      <dgm:prSet phldrT="[Text]"/>
      <dgm:spPr/>
      <dgm:t>
        <a:bodyPr/>
        <a:lstStyle/>
        <a:p>
          <a:r>
            <a:rPr lang="fr-FR" dirty="0" smtClean="0">
              <a:solidFill>
                <a:schemeClr val="tx2"/>
              </a:solidFill>
            </a:rPr>
            <a:t>Titres</a:t>
          </a:r>
          <a:endParaRPr lang="en-US" dirty="0">
            <a:solidFill>
              <a:schemeClr val="tx2"/>
            </a:solidFill>
          </a:endParaRPr>
        </a:p>
      </dgm:t>
    </dgm:pt>
    <dgm:pt modelId="{370D4C8D-1BD8-443F-9E76-64D77D0A7F61}" type="parTrans" cxnId="{90692576-3809-4A0E-81CC-5B44EF38CF84}">
      <dgm:prSet/>
      <dgm:spPr/>
      <dgm:t>
        <a:bodyPr/>
        <a:lstStyle/>
        <a:p>
          <a:endParaRPr lang="en-US"/>
        </a:p>
      </dgm:t>
    </dgm:pt>
    <dgm:pt modelId="{F5B60B79-2B30-47C2-85AC-6C8165B17707}" type="sibTrans" cxnId="{90692576-3809-4A0E-81CC-5B44EF38CF84}">
      <dgm:prSet/>
      <dgm:spPr/>
      <dgm:t>
        <a:bodyPr/>
        <a:lstStyle/>
        <a:p>
          <a:endParaRPr lang="en-US"/>
        </a:p>
      </dgm:t>
    </dgm:pt>
    <dgm:pt modelId="{07D02D5A-E8BC-4BC7-9A98-4003AED430B4}">
      <dgm:prSet phldrT="[Text]" custT="1"/>
      <dgm:spPr/>
      <dgm:t>
        <a:bodyPr/>
        <a:lstStyle/>
        <a:p>
          <a:r>
            <a:rPr lang="fr-FR" sz="1100" dirty="0" smtClean="0"/>
            <a:t>des créances hypothécaires résidentielles </a:t>
          </a:r>
          <a:endParaRPr lang="en-US" sz="1100" dirty="0"/>
        </a:p>
      </dgm:t>
    </dgm:pt>
    <dgm:pt modelId="{EDF5E18A-8A49-4FAB-BA2E-31D2F6FDBEBE}" type="sibTrans" cxnId="{85838B14-42B8-4794-B92A-FE86CA1BD70B}">
      <dgm:prSet/>
      <dgm:spPr/>
      <dgm:t>
        <a:bodyPr/>
        <a:lstStyle/>
        <a:p>
          <a:endParaRPr lang="en-US"/>
        </a:p>
      </dgm:t>
    </dgm:pt>
    <dgm:pt modelId="{83C3A684-F303-411B-897F-08AFA05B8E02}" type="parTrans" cxnId="{85838B14-42B8-4794-B92A-FE86CA1BD70B}">
      <dgm:prSet/>
      <dgm:spPr/>
      <dgm:t>
        <a:bodyPr/>
        <a:lstStyle/>
        <a:p>
          <a:endParaRPr lang="en-US"/>
        </a:p>
      </dgm:t>
    </dgm:pt>
    <dgm:pt modelId="{34C52935-55DA-478C-A4F0-CDD9492EC165}" type="pres">
      <dgm:prSet presAssocID="{387B0DD8-DAC4-49C4-9393-370616859197}" presName="Name0" presStyleCnt="0">
        <dgm:presLayoutVars>
          <dgm:chMax val="4"/>
          <dgm:resizeHandles val="exact"/>
        </dgm:presLayoutVars>
      </dgm:prSet>
      <dgm:spPr/>
    </dgm:pt>
    <dgm:pt modelId="{AF4C7E2A-15BE-416A-978E-98B6C44CADB3}" type="pres">
      <dgm:prSet presAssocID="{387B0DD8-DAC4-49C4-9393-370616859197}" presName="ellipse" presStyleLbl="trBgShp" presStyleIdx="0" presStyleCnt="1"/>
      <dgm:spPr/>
    </dgm:pt>
    <dgm:pt modelId="{21C07FEA-DCDC-4F28-A45B-2B7255FB8D6B}" type="pres">
      <dgm:prSet presAssocID="{387B0DD8-DAC4-49C4-9393-370616859197}" presName="arrow1" presStyleLbl="fgShp" presStyleIdx="0" presStyleCnt="1"/>
      <dgm:spPr/>
    </dgm:pt>
    <dgm:pt modelId="{FE6DEE22-9092-48E7-BCE4-AE9DF663E60F}" type="pres">
      <dgm:prSet presAssocID="{387B0DD8-DAC4-49C4-9393-370616859197}" presName="rectangle" presStyleLbl="revTx" presStyleIdx="0" presStyleCnt="1">
        <dgm:presLayoutVars>
          <dgm:bulletEnabled val="1"/>
        </dgm:presLayoutVars>
      </dgm:prSet>
      <dgm:spPr/>
    </dgm:pt>
    <dgm:pt modelId="{E99CFC41-6023-4BDC-B898-53C5B59B7087}" type="pres">
      <dgm:prSet presAssocID="{096100C6-D816-4E20-B81A-234A2BE24925}" presName="item1" presStyleLbl="node1" presStyleIdx="0" presStyleCnt="3">
        <dgm:presLayoutVars>
          <dgm:bulletEnabled val="1"/>
        </dgm:presLayoutVars>
      </dgm:prSet>
      <dgm:spPr/>
      <dgm:t>
        <a:bodyPr/>
        <a:lstStyle/>
        <a:p>
          <a:endParaRPr lang="en-US"/>
        </a:p>
      </dgm:t>
    </dgm:pt>
    <dgm:pt modelId="{4A08F22E-21E0-4E20-B736-E588BD657195}" type="pres">
      <dgm:prSet presAssocID="{0C3E69C8-4989-422D-B999-8172FDF4A45F}" presName="item2" presStyleLbl="node1" presStyleIdx="1" presStyleCnt="3">
        <dgm:presLayoutVars>
          <dgm:bulletEnabled val="1"/>
        </dgm:presLayoutVars>
      </dgm:prSet>
      <dgm:spPr/>
      <dgm:t>
        <a:bodyPr/>
        <a:lstStyle/>
        <a:p>
          <a:endParaRPr lang="en-US"/>
        </a:p>
      </dgm:t>
    </dgm:pt>
    <dgm:pt modelId="{6AE91858-39B6-49E6-B8BB-A9B96C5104F8}" type="pres">
      <dgm:prSet presAssocID="{74661A03-84AC-4F19-A7BF-C2C6933109D1}" presName="item3" presStyleLbl="node1" presStyleIdx="2" presStyleCnt="3" custLinFactNeighborX="12085" custLinFactNeighborY="3082">
        <dgm:presLayoutVars>
          <dgm:bulletEnabled val="1"/>
        </dgm:presLayoutVars>
      </dgm:prSet>
      <dgm:spPr/>
      <dgm:t>
        <a:bodyPr/>
        <a:lstStyle/>
        <a:p>
          <a:endParaRPr lang="en-US"/>
        </a:p>
      </dgm:t>
    </dgm:pt>
    <dgm:pt modelId="{6B554A00-2D3F-455B-B88B-75015165B3B3}" type="pres">
      <dgm:prSet presAssocID="{387B0DD8-DAC4-49C4-9393-370616859197}" presName="funnel" presStyleLbl="trAlignAcc1" presStyleIdx="0" presStyleCnt="1"/>
      <dgm:spPr/>
    </dgm:pt>
  </dgm:ptLst>
  <dgm:cxnLst>
    <dgm:cxn modelId="{2B3DA268-136A-4501-9623-DE5EC2F2F0E8}" type="presOf" srcId="{0C3E69C8-4989-422D-B999-8172FDF4A45F}" destId="{E99CFC41-6023-4BDC-B898-53C5B59B7087}" srcOrd="0" destOrd="0" presId="urn:microsoft.com/office/officeart/2005/8/layout/funnel1"/>
    <dgm:cxn modelId="{90692576-3809-4A0E-81CC-5B44EF38CF84}" srcId="{387B0DD8-DAC4-49C4-9393-370616859197}" destId="{74661A03-84AC-4F19-A7BF-C2C6933109D1}" srcOrd="3" destOrd="0" parTransId="{370D4C8D-1BD8-443F-9E76-64D77D0A7F61}" sibTransId="{F5B60B79-2B30-47C2-85AC-6C8165B17707}"/>
    <dgm:cxn modelId="{A680B0A5-04EC-4800-A88B-3D72BC91D29E}" type="presOf" srcId="{387B0DD8-DAC4-49C4-9393-370616859197}" destId="{34C52935-55DA-478C-A4F0-CDD9492EC165}" srcOrd="0" destOrd="0" presId="urn:microsoft.com/office/officeart/2005/8/layout/funnel1"/>
    <dgm:cxn modelId="{9C23CEDD-A04D-4F42-AD30-93AAF95C81BC}" type="presOf" srcId="{74661A03-84AC-4F19-A7BF-C2C6933109D1}" destId="{FE6DEE22-9092-48E7-BCE4-AE9DF663E60F}" srcOrd="0" destOrd="0" presId="urn:microsoft.com/office/officeart/2005/8/layout/funnel1"/>
    <dgm:cxn modelId="{85838B14-42B8-4794-B92A-FE86CA1BD70B}" srcId="{387B0DD8-DAC4-49C4-9393-370616859197}" destId="{07D02D5A-E8BC-4BC7-9A98-4003AED430B4}" srcOrd="0" destOrd="0" parTransId="{83C3A684-F303-411B-897F-08AFA05B8E02}" sibTransId="{EDF5E18A-8A49-4FAB-BA2E-31D2F6FDBEBE}"/>
    <dgm:cxn modelId="{B12FB1BC-B0FC-43FA-81A5-432DB9C309F2}" type="presOf" srcId="{096100C6-D816-4E20-B81A-234A2BE24925}" destId="{4A08F22E-21E0-4E20-B736-E588BD657195}" srcOrd="0" destOrd="0" presId="urn:microsoft.com/office/officeart/2005/8/layout/funnel1"/>
    <dgm:cxn modelId="{A572E3B0-A0B3-45D6-AFDF-B141A820CD07}" srcId="{387B0DD8-DAC4-49C4-9393-370616859197}" destId="{0C3E69C8-4989-422D-B999-8172FDF4A45F}" srcOrd="2" destOrd="0" parTransId="{4EFC1894-4457-4FE6-BCDC-4D5CF9ED251F}" sibTransId="{E66E495E-A25D-4D3C-8A5A-053C5FAF154E}"/>
    <dgm:cxn modelId="{617562BD-3949-4A65-A6EA-73022C655EB3}" type="presOf" srcId="{07D02D5A-E8BC-4BC7-9A98-4003AED430B4}" destId="{6AE91858-39B6-49E6-B8BB-A9B96C5104F8}" srcOrd="0" destOrd="0" presId="urn:microsoft.com/office/officeart/2005/8/layout/funnel1"/>
    <dgm:cxn modelId="{C2123C49-FCB0-42C8-98DB-187E551089EF}" srcId="{387B0DD8-DAC4-49C4-9393-370616859197}" destId="{096100C6-D816-4E20-B81A-234A2BE24925}" srcOrd="1" destOrd="0" parTransId="{42F49784-4341-4A00-ADFC-D4177A156468}" sibTransId="{668B3B7F-0093-4C8D-88CC-DAA8C0379772}"/>
    <dgm:cxn modelId="{359E4129-1C91-41C3-9D4C-42E1E377457B}" type="presParOf" srcId="{34C52935-55DA-478C-A4F0-CDD9492EC165}" destId="{AF4C7E2A-15BE-416A-978E-98B6C44CADB3}" srcOrd="0" destOrd="0" presId="urn:microsoft.com/office/officeart/2005/8/layout/funnel1"/>
    <dgm:cxn modelId="{583455BC-8E95-4521-AC5A-BB0A5B061299}" type="presParOf" srcId="{34C52935-55DA-478C-A4F0-CDD9492EC165}" destId="{21C07FEA-DCDC-4F28-A45B-2B7255FB8D6B}" srcOrd="1" destOrd="0" presId="urn:microsoft.com/office/officeart/2005/8/layout/funnel1"/>
    <dgm:cxn modelId="{8CC24C7F-98C8-44C7-A3E5-2AA4C1D9B063}" type="presParOf" srcId="{34C52935-55DA-478C-A4F0-CDD9492EC165}" destId="{FE6DEE22-9092-48E7-BCE4-AE9DF663E60F}" srcOrd="2" destOrd="0" presId="urn:microsoft.com/office/officeart/2005/8/layout/funnel1"/>
    <dgm:cxn modelId="{932361B1-DC88-4F08-84E6-2DE9EDCB23DF}" type="presParOf" srcId="{34C52935-55DA-478C-A4F0-CDD9492EC165}" destId="{E99CFC41-6023-4BDC-B898-53C5B59B7087}" srcOrd="3" destOrd="0" presId="urn:microsoft.com/office/officeart/2005/8/layout/funnel1"/>
    <dgm:cxn modelId="{E42761ED-2C91-4321-9013-DD03F6C910AD}" type="presParOf" srcId="{34C52935-55DA-478C-A4F0-CDD9492EC165}" destId="{4A08F22E-21E0-4E20-B736-E588BD657195}" srcOrd="4" destOrd="0" presId="urn:microsoft.com/office/officeart/2005/8/layout/funnel1"/>
    <dgm:cxn modelId="{87E37C65-914E-4798-8199-6274269B4FE3}" type="presParOf" srcId="{34C52935-55DA-478C-A4F0-CDD9492EC165}" destId="{6AE91858-39B6-49E6-B8BB-A9B96C5104F8}" srcOrd="5" destOrd="0" presId="urn:microsoft.com/office/officeart/2005/8/layout/funnel1"/>
    <dgm:cxn modelId="{C2E50A11-F506-48FF-AF3E-F35E38801EE7}" type="presParOf" srcId="{34C52935-55DA-478C-A4F0-CDD9492EC165}" destId="{6B554A00-2D3F-455B-B88B-75015165B3B3}"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68E9C8E-CBDA-4B98-99BF-64A94BEE531C}" type="doc">
      <dgm:prSet loTypeId="urn:microsoft.com/office/officeart/2005/8/layout/vList3#17"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30A15FF4-2FB5-47E2-9D38-994A86801642}" type="presOf" srcId="{3F55F20E-A149-4F99-9CA4-C10951639880}" destId="{8ABC6FEF-AEEF-4F28-802E-07C6FAACE437}" srcOrd="0" destOrd="0" presId="urn:microsoft.com/office/officeart/2005/8/layout/vList3#17"/>
    <dgm:cxn modelId="{71CCD86F-428F-471D-B68F-21BEE5A8B663}" srcId="{668E9C8E-CBDA-4B98-99BF-64A94BEE531C}" destId="{3F55F20E-A149-4F99-9CA4-C10951639880}" srcOrd="0" destOrd="0" parTransId="{6F831FD4-5E8A-4D30-ADDA-231CF2D5063A}" sibTransId="{09DCFBFC-30C6-4385-9C5D-708540385A26}"/>
    <dgm:cxn modelId="{2126B9C7-B21F-4F44-8A04-08A486502242}" type="presOf" srcId="{668E9C8E-CBDA-4B98-99BF-64A94BEE531C}" destId="{8D0E4478-86C7-428F-9F68-723A687FA06D}" srcOrd="0" destOrd="0" presId="urn:microsoft.com/office/officeart/2005/8/layout/vList3#17"/>
    <dgm:cxn modelId="{824AD30E-F27B-47ED-96C2-80BC526BEBF9}" type="presParOf" srcId="{8D0E4478-86C7-428F-9F68-723A687FA06D}" destId="{D81684A3-92BD-440E-834D-C482F183AEE0}" srcOrd="0" destOrd="0" presId="urn:microsoft.com/office/officeart/2005/8/layout/vList3#17"/>
    <dgm:cxn modelId="{9F38A60B-AB45-4B03-962F-CD1BCD17891D}" type="presParOf" srcId="{D81684A3-92BD-440E-834D-C482F183AEE0}" destId="{A0E260BE-270F-4F64-9132-B58EF71EEED1}" srcOrd="0" destOrd="0" presId="urn:microsoft.com/office/officeart/2005/8/layout/vList3#17"/>
    <dgm:cxn modelId="{B2159A21-B43F-4648-A5D7-5F261BBC442F}" type="presParOf" srcId="{D81684A3-92BD-440E-834D-C482F183AEE0}" destId="{8ABC6FEF-AEEF-4F28-802E-07C6FAACE437}" srcOrd="1" destOrd="0" presId="urn:microsoft.com/office/officeart/2005/8/layout/vList3#17"/>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53B934F-A678-4A20-B07A-7352BEB70016}" type="doc">
      <dgm:prSet loTypeId="urn:microsoft.com/office/officeart/2005/8/layout/vList3#18"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F708091E-709E-4B33-9858-A6E521134C27}" type="presOf" srcId="{C53B934F-A678-4A20-B07A-7352BEB70016}" destId="{C0B86F82-C55C-4A69-9462-A9D82BBC579D}" srcOrd="0" destOrd="0" presId="urn:microsoft.com/office/officeart/2005/8/layout/vList3#18"/>
    <dgm:cxn modelId="{F1D6B496-887D-41DB-8042-E0A24508069C}" srcId="{C53B934F-A678-4A20-B07A-7352BEB70016}" destId="{05E122B5-6F96-4708-9CBA-317C66E4A04E}" srcOrd="0" destOrd="0" parTransId="{CDE9F87E-F968-4C3A-A22C-6AE72C95C399}" sibTransId="{06F944B9-5FC1-483D-B522-B761475D8DC8}"/>
    <dgm:cxn modelId="{0A6050A3-4963-4A7F-A9D8-03D419DBAD41}" type="presOf" srcId="{05E122B5-6F96-4708-9CBA-317C66E4A04E}" destId="{74767366-0E4C-4A02-A2A0-1F6120E2A11F}" srcOrd="0" destOrd="0" presId="urn:microsoft.com/office/officeart/2005/8/layout/vList3#18"/>
    <dgm:cxn modelId="{BFF3266D-E43C-4CA0-9A31-C59A45AC6EF1}" type="presParOf" srcId="{C0B86F82-C55C-4A69-9462-A9D82BBC579D}" destId="{0E4E2B05-C9F7-40A6-A447-41CAC66304A7}" srcOrd="0" destOrd="0" presId="urn:microsoft.com/office/officeart/2005/8/layout/vList3#18"/>
    <dgm:cxn modelId="{6D321553-045F-462A-A58F-6869BE058622}" type="presParOf" srcId="{0E4E2B05-C9F7-40A6-A447-41CAC66304A7}" destId="{5073C4D9-96A8-4404-BB0E-54E8338DA32E}" srcOrd="0" destOrd="0" presId="urn:microsoft.com/office/officeart/2005/8/layout/vList3#18"/>
    <dgm:cxn modelId="{89A1BEB0-2535-4106-81C0-81A5373BA772}" type="presParOf" srcId="{0E4E2B05-C9F7-40A6-A447-41CAC66304A7}" destId="{74767366-0E4C-4A02-A2A0-1F6120E2A11F}" srcOrd="1" destOrd="0" presId="urn:microsoft.com/office/officeart/2005/8/layout/vList3#1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490245-311D-4CB9-82B7-C7DDB6A67529}" type="doc">
      <dgm:prSet loTypeId="urn:microsoft.com/office/officeart/2005/8/layout/vList3#19"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6497C702-3030-43B9-A4D4-5514677EA7D3}" type="presOf" srcId="{A818941A-EF30-4B47-86E6-142AD0CC3294}" destId="{494EFE28-B250-42FB-8F91-F95CC59A1BEA}" srcOrd="0" destOrd="0" presId="urn:microsoft.com/office/officeart/2005/8/layout/vList3#19"/>
    <dgm:cxn modelId="{576BC88F-D03A-44E3-A874-996860380E7D}" type="presOf" srcId="{4C490245-311D-4CB9-82B7-C7DDB6A67529}" destId="{0A41397D-4829-4285-BDA1-367B0F0AF480}" srcOrd="0" destOrd="0" presId="urn:microsoft.com/office/officeart/2005/8/layout/vList3#19"/>
    <dgm:cxn modelId="{5B76A401-CCB5-481C-8214-CA775ABC8172}" type="presParOf" srcId="{0A41397D-4829-4285-BDA1-367B0F0AF480}" destId="{3413174E-ABA2-446F-B5FC-2B9A0F0EBAC8}" srcOrd="0" destOrd="0" presId="urn:microsoft.com/office/officeart/2005/8/layout/vList3#19"/>
    <dgm:cxn modelId="{6C5649CE-0376-4D3D-8757-96A042C9397E}" type="presParOf" srcId="{3413174E-ABA2-446F-B5FC-2B9A0F0EBAC8}" destId="{4C01E7EE-30F9-4418-961C-6B3E6CD150AA}" srcOrd="0" destOrd="0" presId="urn:microsoft.com/office/officeart/2005/8/layout/vList3#19"/>
    <dgm:cxn modelId="{344652B2-4569-46D7-ABD0-C15F21F8C9F8}" type="presParOf" srcId="{3413174E-ABA2-446F-B5FC-2B9A0F0EBAC8}" destId="{494EFE28-B250-42FB-8F91-F95CC59A1BEA}" srcOrd="1" destOrd="0" presId="urn:microsoft.com/office/officeart/2005/8/layout/vList3#19"/>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616FC0-EB02-4015-9AD3-029F096DDC5A}" type="doc">
      <dgm:prSet loTypeId="urn:microsoft.com/office/officeart/2005/8/layout/vList3#20"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CE41866-557E-4338-BAB0-56BF3F5FEDE9}" type="presOf" srcId="{DE616FC0-EB02-4015-9AD3-029F096DDC5A}" destId="{F86A8C47-C75E-4049-9C3C-8150DF4C8EB1}" srcOrd="0" destOrd="0" presId="urn:microsoft.com/office/officeart/2005/8/layout/vList3#20"/>
    <dgm:cxn modelId="{A8AF0F0F-D623-48F3-A550-0EB5A2B52D03}" srcId="{DE616FC0-EB02-4015-9AD3-029F096DDC5A}" destId="{784FFFE7-8676-4CCA-84C0-930144F2728D}" srcOrd="0" destOrd="0" parTransId="{126C8FAE-93F2-407E-8A49-9AD3D7EEF88C}" sibTransId="{9EB605DF-B53A-4EB2-A9C8-C8FBBDCF09F6}"/>
    <dgm:cxn modelId="{EF78D162-25A0-4D28-A32E-4403162D8B13}" type="presOf" srcId="{784FFFE7-8676-4CCA-84C0-930144F2728D}" destId="{6D0E15D0-3E8F-4EBC-887C-31481402E928}" srcOrd="0" destOrd="0" presId="urn:microsoft.com/office/officeart/2005/8/layout/vList3#20"/>
    <dgm:cxn modelId="{325EBDBB-9E14-440A-87F9-9C9393FF4DA0}" type="presParOf" srcId="{F86A8C47-C75E-4049-9C3C-8150DF4C8EB1}" destId="{20F20330-A427-4BB2-9964-A507C0D8B2B3}" srcOrd="0" destOrd="0" presId="urn:microsoft.com/office/officeart/2005/8/layout/vList3#20"/>
    <dgm:cxn modelId="{3A936AA9-9D41-424F-A844-5A8034A8ACEB}" type="presParOf" srcId="{20F20330-A427-4BB2-9964-A507C0D8B2B3}" destId="{A6B65F83-8BAE-4BA2-9F5D-18B24F4AAD20}" srcOrd="0" destOrd="0" presId="urn:microsoft.com/office/officeart/2005/8/layout/vList3#20"/>
    <dgm:cxn modelId="{46D58EF8-3400-4476-92EB-8B3E3A875E74}" type="presParOf" srcId="{20F20330-A427-4BB2-9964-A507C0D8B2B3}" destId="{6D0E15D0-3E8F-4EBC-887C-31481402E928}" srcOrd="1" destOrd="0" presId="urn:microsoft.com/office/officeart/2005/8/layout/vList3#20"/>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27ED9E1-3376-4306-A07D-477ED7FE4405}" type="doc">
      <dgm:prSet loTypeId="urn:microsoft.com/office/officeart/2005/8/layout/vList3#21"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0302CAA1-8677-4496-8DD4-8DD097B918BC}" type="presOf" srcId="{627ED9E1-3376-4306-A07D-477ED7FE4405}" destId="{B0982795-5DE2-4680-A327-3D1E36B28660}" srcOrd="0" destOrd="0" presId="urn:microsoft.com/office/officeart/2005/8/layout/vList3#21"/>
    <dgm:cxn modelId="{82524E2A-5E3F-48C1-ACA4-0C73469059CC}" srcId="{627ED9E1-3376-4306-A07D-477ED7FE4405}" destId="{520C1605-E5B1-40A7-AD10-C17CC7C5D1C7}" srcOrd="0" destOrd="0" parTransId="{4EE28227-314C-491D-A772-CF9ACE339610}" sibTransId="{E451DF8F-0CC7-4DB4-AA17-796678E120A1}"/>
    <dgm:cxn modelId="{71D41488-F275-41C0-96D0-33B292978D40}" type="presOf" srcId="{520C1605-E5B1-40A7-AD10-C17CC7C5D1C7}" destId="{A1ADB2BC-00D3-48EF-959F-96CEBD317702}" srcOrd="0" destOrd="0" presId="urn:microsoft.com/office/officeart/2005/8/layout/vList3#21"/>
    <dgm:cxn modelId="{42A2E0C0-DD84-427C-A24B-74D0C3B12D83}" type="presParOf" srcId="{B0982795-5DE2-4680-A327-3D1E36B28660}" destId="{E9A37301-098A-4437-86BA-2354A232D698}" srcOrd="0" destOrd="0" presId="urn:microsoft.com/office/officeart/2005/8/layout/vList3#21"/>
    <dgm:cxn modelId="{9751C7D2-DB33-427C-BDBC-14746B21AB95}" type="presParOf" srcId="{E9A37301-098A-4437-86BA-2354A232D698}" destId="{171FC938-3039-46D7-9DA7-B9231FB220D6}" srcOrd="0" destOrd="0" presId="urn:microsoft.com/office/officeart/2005/8/layout/vList3#21"/>
    <dgm:cxn modelId="{1D89EAF4-4EA5-41A8-9F46-48B90A7F3E44}" type="presParOf" srcId="{E9A37301-098A-4437-86BA-2354A232D698}" destId="{A1ADB2BC-00D3-48EF-959F-96CEBD317702}" srcOrd="1" destOrd="0" presId="urn:microsoft.com/office/officeart/2005/8/layout/vList3#21"/>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92C7C37-3C33-4C4D-B6F6-B35FE1069B5D}" type="doc">
      <dgm:prSet loTypeId="urn:microsoft.com/office/officeart/2005/8/layout/vList3#22"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8D3389EC-4FF1-454A-B00C-79644FBECEAC}" srcId="{292C7C37-3C33-4C4D-B6F6-B35FE1069B5D}" destId="{A647DE2A-1491-4F61-A3A7-2D97529433AA}" srcOrd="0" destOrd="0" parTransId="{E4BE9193-168B-401E-A36E-D37BC2E376B2}" sibTransId="{1245563B-70FB-4527-BFC5-1811DD3503CD}"/>
    <dgm:cxn modelId="{7E396296-60E1-4E6C-8D5B-A9EF242D863F}" type="presOf" srcId="{292C7C37-3C33-4C4D-B6F6-B35FE1069B5D}" destId="{616A117A-F5F8-4D85-932A-C4FD03AE6BD4}" srcOrd="0" destOrd="0" presId="urn:microsoft.com/office/officeart/2005/8/layout/vList3#22"/>
    <dgm:cxn modelId="{4931EF61-7BA0-4595-A98B-A0798BA4EC2E}" type="presOf" srcId="{A647DE2A-1491-4F61-A3A7-2D97529433AA}" destId="{7C9B7F5E-F3C0-4447-8089-48CC92100D85}" srcOrd="0" destOrd="0" presId="urn:microsoft.com/office/officeart/2005/8/layout/vList3#22"/>
    <dgm:cxn modelId="{79BB0E00-0BD7-4622-BEDC-ED585BF4484F}" type="presParOf" srcId="{616A117A-F5F8-4D85-932A-C4FD03AE6BD4}" destId="{DD15791C-0D97-4E07-8FEF-69BC45B405BE}" srcOrd="0" destOrd="0" presId="urn:microsoft.com/office/officeart/2005/8/layout/vList3#22"/>
    <dgm:cxn modelId="{E2B5B513-54AC-4AF8-A9F1-E37D0E67E0C6}" type="presParOf" srcId="{DD15791C-0D97-4E07-8FEF-69BC45B405BE}" destId="{BDA1EE2F-FB31-46B8-AAA1-ACE4EF878EC7}" srcOrd="0" destOrd="0" presId="urn:microsoft.com/office/officeart/2005/8/layout/vList3#22"/>
    <dgm:cxn modelId="{BBF0DCE8-F6F7-459D-B5ED-1CA680638BEE}" type="presParOf" srcId="{DD15791C-0D97-4E07-8FEF-69BC45B405BE}" destId="{7C9B7F5E-F3C0-4447-8089-48CC92100D85}" srcOrd="1" destOrd="0" presId="urn:microsoft.com/office/officeart/2005/8/layout/vList3#22"/>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4D332F-BDCB-4B7F-B652-CCA5A44CB710}" type="doc">
      <dgm:prSet loTypeId="urn:microsoft.com/office/officeart/2005/8/layout/vList3#23"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8441D84B-A8D3-4C67-9C3B-ABBFEB72B2E0}" type="presOf" srcId="{FF522927-72BE-4C67-8E7D-D390480241C7}" destId="{92FE43AB-E0AA-4DC4-8239-936CED87B553}" srcOrd="0" destOrd="0" presId="urn:microsoft.com/office/officeart/2005/8/layout/vList3#23"/>
    <dgm:cxn modelId="{0B35B1DF-2524-4E61-921E-39536CCB180C}" type="presOf" srcId="{A84D332F-BDCB-4B7F-B652-CCA5A44CB710}" destId="{F006BAAE-329C-4265-9C8A-673F5F20985B}" srcOrd="0" destOrd="0" presId="urn:microsoft.com/office/officeart/2005/8/layout/vList3#23"/>
    <dgm:cxn modelId="{E449F81B-082C-44CB-8A36-06373AFBAD7D}" type="presParOf" srcId="{F006BAAE-329C-4265-9C8A-673F5F20985B}" destId="{8522BA1D-DFF7-487A-A2EB-720213DBC035}" srcOrd="0" destOrd="0" presId="urn:microsoft.com/office/officeart/2005/8/layout/vList3#23"/>
    <dgm:cxn modelId="{0C4F3747-5A49-426D-96E5-A4A45F6F644D}" type="presParOf" srcId="{8522BA1D-DFF7-487A-A2EB-720213DBC035}" destId="{9E9F5761-B976-4064-89D2-FB81D83932D2}" srcOrd="0" destOrd="0" presId="urn:microsoft.com/office/officeart/2005/8/layout/vList3#23"/>
    <dgm:cxn modelId="{34582B00-F61A-4E1B-A1B4-364DA324322B}" type="presParOf" srcId="{8522BA1D-DFF7-487A-A2EB-720213DBC035}" destId="{92FE43AB-E0AA-4DC4-8239-936CED87B553}" srcOrd="1" destOrd="0" presId="urn:microsoft.com/office/officeart/2005/8/layout/vList3#23"/>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9DF6566-6354-4207-B150-610CC767165D}" type="doc">
      <dgm:prSet loTypeId="urn:microsoft.com/office/officeart/2005/8/layout/vList3#24"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0EDF78C5-07EF-427D-81C3-B08F17A09F30}" type="presOf" srcId="{78CBEC21-43E6-46C5-BAE5-36198F7D95ED}" destId="{AF278C20-6D34-4A5F-BB89-BC3EA131FD56}" srcOrd="0" destOrd="0" presId="urn:microsoft.com/office/officeart/2005/8/layout/vList3#24"/>
    <dgm:cxn modelId="{3BBA71E9-9C13-4814-80F1-8ADADBA47B37}" type="presOf" srcId="{69DF6566-6354-4207-B150-610CC767165D}" destId="{855429C2-18D6-4E1B-B177-2304837FB724}" srcOrd="0" destOrd="0" presId="urn:microsoft.com/office/officeart/2005/8/layout/vList3#24"/>
    <dgm:cxn modelId="{B806A676-AA6C-4E47-8351-736F0C6B4ED9}" type="presParOf" srcId="{855429C2-18D6-4E1B-B177-2304837FB724}" destId="{5544D15B-D34B-4E70-9D3E-02F9529C1364}" srcOrd="0" destOrd="0" presId="urn:microsoft.com/office/officeart/2005/8/layout/vList3#24"/>
    <dgm:cxn modelId="{D9B08FFD-6257-48CC-A4B0-F6EFBB92AF6E}" type="presParOf" srcId="{5544D15B-D34B-4E70-9D3E-02F9529C1364}" destId="{E32877A1-F81F-4773-8879-0B41CDB7509A}" srcOrd="0" destOrd="0" presId="urn:microsoft.com/office/officeart/2005/8/layout/vList3#24"/>
    <dgm:cxn modelId="{25DA9874-72D6-4F39-9AA4-4A12DEE8BFD0}" type="presParOf" srcId="{5544D15B-D34B-4E70-9D3E-02F9529C1364}" destId="{AF278C20-6D34-4A5F-BB89-BC3EA131FD56}" srcOrd="1" destOrd="0" presId="urn:microsoft.com/office/officeart/2005/8/layout/vList3#24"/>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8E9C8E-CBDA-4B98-99BF-64A94BEE531C}" type="doc">
      <dgm:prSet loTypeId="urn:microsoft.com/office/officeart/2005/8/layout/vList3#25"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smtClean="0"/>
            <a:t>Alerte</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8F051495-6B00-4C77-9AC6-B0D338D516FE}" type="presOf" srcId="{3F55F20E-A149-4F99-9CA4-C10951639880}" destId="{8ABC6FEF-AEEF-4F28-802E-07C6FAACE437}" srcOrd="0" destOrd="0" presId="urn:microsoft.com/office/officeart/2005/8/layout/vList3#25"/>
    <dgm:cxn modelId="{71CCD86F-428F-471D-B68F-21BEE5A8B663}" srcId="{668E9C8E-CBDA-4B98-99BF-64A94BEE531C}" destId="{3F55F20E-A149-4F99-9CA4-C10951639880}" srcOrd="0" destOrd="0" parTransId="{6F831FD4-5E8A-4D30-ADDA-231CF2D5063A}" sibTransId="{09DCFBFC-30C6-4385-9C5D-708540385A26}"/>
    <dgm:cxn modelId="{4C2927DF-92EB-4F7D-A475-C163758F7575}" type="presOf" srcId="{668E9C8E-CBDA-4B98-99BF-64A94BEE531C}" destId="{8D0E4478-86C7-428F-9F68-723A687FA06D}" srcOrd="0" destOrd="0" presId="urn:microsoft.com/office/officeart/2005/8/layout/vList3#25"/>
    <dgm:cxn modelId="{F89F3A5D-4B78-410D-B951-BB3B3C69148D}" type="presParOf" srcId="{8D0E4478-86C7-428F-9F68-723A687FA06D}" destId="{D81684A3-92BD-440E-834D-C482F183AEE0}" srcOrd="0" destOrd="0" presId="urn:microsoft.com/office/officeart/2005/8/layout/vList3#25"/>
    <dgm:cxn modelId="{1122314A-09F3-4BE8-91A0-22918BF055B9}" type="presParOf" srcId="{D81684A3-92BD-440E-834D-C482F183AEE0}" destId="{A0E260BE-270F-4F64-9132-B58EF71EEED1}" srcOrd="0" destOrd="0" presId="urn:microsoft.com/office/officeart/2005/8/layout/vList3#25"/>
    <dgm:cxn modelId="{06E4E034-E284-4D72-B726-26B8B364CB18}" type="presParOf" srcId="{D81684A3-92BD-440E-834D-C482F183AEE0}" destId="{8ABC6FEF-AEEF-4F28-802E-07C6FAACE437}" srcOrd="1" destOrd="0" presId="urn:microsoft.com/office/officeart/2005/8/layout/vList3#25"/>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6217989-E0BE-4EE8-9B00-9F57022666D7}" type="doc">
      <dgm:prSet loTypeId="urn:microsoft.com/office/officeart/2005/8/layout/vList3#26" loCatId="list" qsTypeId="urn:microsoft.com/office/officeart/2005/8/quickstyle/simple1" qsCatId="simple" csTypeId="urn:microsoft.com/office/officeart/2005/8/colors/accent1_1" csCatId="accent1" phldr="1"/>
      <dgm:spPr/>
      <dgm:t>
        <a:bodyPr/>
        <a:lstStyle/>
        <a:p>
          <a:endParaRPr lang="fr-FR"/>
        </a:p>
      </dgm:t>
    </dgm:pt>
    <dgm:pt modelId="{50C89AB8-7B82-46C8-9040-49001925C4C1}">
      <dgm:prSet phldrT="[Texte]"/>
      <dgm:spPr/>
      <dgm:t>
        <a:bodyPr/>
        <a:lstStyle/>
        <a:p>
          <a:r>
            <a:rPr lang="fr-FR" b="1" dirty="0" smtClean="0">
              <a:solidFill>
                <a:schemeClr val="tx1"/>
              </a:solidFill>
            </a:rPr>
            <a:t>Elaboration des indicateurs de performance </a:t>
          </a:r>
          <a:endParaRPr lang="fr-FR" dirty="0"/>
        </a:p>
      </dgm:t>
    </dgm:pt>
    <dgm:pt modelId="{7ABA80AC-E0AB-4F5F-AD26-E2F18E82ED68}" type="parTrans" cxnId="{E2EEB213-77FF-41E3-92B2-DBC42D308CB2}">
      <dgm:prSet/>
      <dgm:spPr/>
      <dgm:t>
        <a:bodyPr/>
        <a:lstStyle/>
        <a:p>
          <a:endParaRPr lang="fr-FR"/>
        </a:p>
      </dgm:t>
    </dgm:pt>
    <dgm:pt modelId="{2B31B176-6653-46AD-88E0-AB16596DD2CA}" type="sibTrans" cxnId="{E2EEB213-77FF-41E3-92B2-DBC42D308CB2}">
      <dgm:prSet/>
      <dgm:spPr/>
      <dgm:t>
        <a:bodyPr/>
        <a:lstStyle/>
        <a:p>
          <a:endParaRPr lang="fr-FR"/>
        </a:p>
      </dgm:t>
    </dgm:pt>
    <dgm:pt modelId="{255454DC-9F63-441D-A46B-34EC104C6E14}">
      <dgm:prSet phldrT="[Texte]"/>
      <dgm:spPr/>
      <dgm:t>
        <a:bodyPr/>
        <a:lstStyle/>
        <a:p>
          <a:r>
            <a:rPr lang="fr-FR" b="1" dirty="0" smtClean="0">
              <a:solidFill>
                <a:schemeClr val="tx1"/>
              </a:solidFill>
            </a:rPr>
            <a:t>Génération des alertes en utilisant le module </a:t>
          </a:r>
          <a:r>
            <a:rPr lang="fr-FR" b="1" dirty="0" err="1" smtClean="0">
              <a:solidFill>
                <a:schemeClr val="tx1"/>
              </a:solidFill>
            </a:rPr>
            <a:t>Delivers</a:t>
          </a:r>
          <a:r>
            <a:rPr lang="fr-FR" b="1" dirty="0" smtClean="0">
              <a:solidFill>
                <a:schemeClr val="tx1"/>
              </a:solidFill>
            </a:rPr>
            <a:t> d’OBIEE</a:t>
          </a:r>
          <a:endParaRPr lang="fr-FR" dirty="0"/>
        </a:p>
      </dgm:t>
    </dgm:pt>
    <dgm:pt modelId="{27677885-2B9F-42FD-A7DC-76B423E000BD}" type="parTrans" cxnId="{F50C69E6-D495-48C8-B392-96F35E9E3464}">
      <dgm:prSet/>
      <dgm:spPr/>
      <dgm:t>
        <a:bodyPr/>
        <a:lstStyle/>
        <a:p>
          <a:endParaRPr lang="fr-FR"/>
        </a:p>
      </dgm:t>
    </dgm:pt>
    <dgm:pt modelId="{79AB5144-EF2B-4044-A322-B9A6968494D1}" type="sibTrans" cxnId="{F50C69E6-D495-48C8-B392-96F35E9E3464}">
      <dgm:prSet/>
      <dgm:spPr/>
      <dgm:t>
        <a:bodyPr/>
        <a:lstStyle/>
        <a:p>
          <a:endParaRPr lang="fr-FR"/>
        </a:p>
      </dgm:t>
    </dgm:pt>
    <dgm:pt modelId="{678D093A-FDD4-4DA8-9B4C-D61BC02BB702}">
      <dgm:prSet phldrT="[Texte]"/>
      <dgm:spPr/>
      <dgm:t>
        <a:bodyPr/>
        <a:lstStyle/>
        <a:p>
          <a:r>
            <a:rPr lang="fr-FR" b="1" dirty="0" smtClean="0">
              <a:solidFill>
                <a:schemeClr val="tx1"/>
              </a:solidFill>
            </a:rPr>
            <a:t>Envoi des alertes via mail aux utilisateurs concernés </a:t>
          </a:r>
          <a:endParaRPr lang="fr-FR" dirty="0"/>
        </a:p>
      </dgm:t>
    </dgm:pt>
    <dgm:pt modelId="{00647559-DD2F-4AC6-8EA2-9ED47B00B0EB}" type="parTrans" cxnId="{A1E52A2F-A054-4545-A63D-A106A4C7CA24}">
      <dgm:prSet/>
      <dgm:spPr/>
      <dgm:t>
        <a:bodyPr/>
        <a:lstStyle/>
        <a:p>
          <a:endParaRPr lang="fr-FR"/>
        </a:p>
      </dgm:t>
    </dgm:pt>
    <dgm:pt modelId="{4B036C4B-58CF-4329-ACD1-BAC5AFE48EF4}" type="sibTrans" cxnId="{A1E52A2F-A054-4545-A63D-A106A4C7CA24}">
      <dgm:prSet/>
      <dgm:spPr/>
      <dgm:t>
        <a:bodyPr/>
        <a:lstStyle/>
        <a:p>
          <a:endParaRPr lang="fr-FR"/>
        </a:p>
      </dgm:t>
    </dgm:pt>
    <dgm:pt modelId="{3832AC9A-9C4F-40EF-8BE3-521E73E579F1}">
      <dgm:prSet phldrT="[Texte]"/>
      <dgm:spPr/>
      <dgm:t>
        <a:bodyPr/>
        <a:lstStyle/>
        <a:p>
          <a:r>
            <a:rPr lang="fr-FR" b="1" dirty="0" smtClean="0">
              <a:solidFill>
                <a:schemeClr val="tx1"/>
              </a:solidFill>
            </a:rPr>
            <a:t>Conception des </a:t>
          </a:r>
          <a:r>
            <a:rPr lang="fr-FR" b="1" dirty="0" err="1" smtClean="0">
              <a:solidFill>
                <a:schemeClr val="tx1"/>
              </a:solidFill>
            </a:rPr>
            <a:t>datamarts</a:t>
          </a:r>
          <a:endParaRPr lang="fr-FR" dirty="0"/>
        </a:p>
      </dgm:t>
    </dgm:pt>
    <dgm:pt modelId="{67FB1F8A-A052-4430-B64D-0D74523BDB37}" type="parTrans" cxnId="{EDCFDACC-F464-47B3-9807-5A38BBB048AC}">
      <dgm:prSet/>
      <dgm:spPr/>
      <dgm:t>
        <a:bodyPr/>
        <a:lstStyle/>
        <a:p>
          <a:endParaRPr lang="fr-FR"/>
        </a:p>
      </dgm:t>
    </dgm:pt>
    <dgm:pt modelId="{5E0A9B3A-C6B6-48CE-B703-56EED74C52B8}" type="sibTrans" cxnId="{EDCFDACC-F464-47B3-9807-5A38BBB048AC}">
      <dgm:prSet/>
      <dgm:spPr/>
      <dgm:t>
        <a:bodyPr/>
        <a:lstStyle/>
        <a:p>
          <a:endParaRPr lang="fr-FR"/>
        </a:p>
      </dgm:t>
    </dgm:pt>
    <dgm:pt modelId="{6F44D268-14F7-49F6-A91C-89FB1ACAE8BF}">
      <dgm:prSet phldrT="[Texte]"/>
      <dgm:spPr/>
      <dgm:t>
        <a:bodyPr/>
        <a:lstStyle/>
        <a:p>
          <a:r>
            <a:rPr lang="fr-FR" b="1" dirty="0" smtClean="0">
              <a:solidFill>
                <a:schemeClr val="tx1"/>
              </a:solidFill>
            </a:rPr>
            <a:t>Réalisation des tableaux de bord publiés via web et mobile</a:t>
          </a:r>
          <a:endParaRPr lang="fr-FR" dirty="0"/>
        </a:p>
      </dgm:t>
    </dgm:pt>
    <dgm:pt modelId="{955C2801-D453-4785-B1EE-FE63BA632072}" type="parTrans" cxnId="{A9F9F93A-6B6A-4267-B8EA-207BD08D9BF6}">
      <dgm:prSet/>
      <dgm:spPr/>
      <dgm:t>
        <a:bodyPr/>
        <a:lstStyle/>
        <a:p>
          <a:endParaRPr lang="fr-FR"/>
        </a:p>
      </dgm:t>
    </dgm:pt>
    <dgm:pt modelId="{26DB8CE3-6367-468C-8838-E2D39467E10F}" type="sibTrans" cxnId="{A9F9F93A-6B6A-4267-B8EA-207BD08D9BF6}">
      <dgm:prSet/>
      <dgm:spPr/>
      <dgm:t>
        <a:bodyPr/>
        <a:lstStyle/>
        <a:p>
          <a:endParaRPr lang="fr-FR"/>
        </a:p>
      </dgm:t>
    </dgm:pt>
    <dgm:pt modelId="{36A048AE-05E0-46D4-A341-33CB64EF823E}" type="pres">
      <dgm:prSet presAssocID="{F6217989-E0BE-4EE8-9B00-9F57022666D7}" presName="linearFlow" presStyleCnt="0">
        <dgm:presLayoutVars>
          <dgm:dir/>
          <dgm:resizeHandles val="exact"/>
        </dgm:presLayoutVars>
      </dgm:prSet>
      <dgm:spPr/>
      <dgm:t>
        <a:bodyPr/>
        <a:lstStyle/>
        <a:p>
          <a:endParaRPr lang="fr-FR"/>
        </a:p>
      </dgm:t>
    </dgm:pt>
    <dgm:pt modelId="{C2FB69C4-AF2A-421B-AC6B-E18EFFA1DA71}" type="pres">
      <dgm:prSet presAssocID="{50C89AB8-7B82-46C8-9040-49001925C4C1}" presName="composite" presStyleCnt="0"/>
      <dgm:spPr/>
    </dgm:pt>
    <dgm:pt modelId="{CD59E74F-5333-447B-8BCB-0952148D4BBB}" type="pres">
      <dgm:prSet presAssocID="{50C89AB8-7B82-46C8-9040-49001925C4C1}" presName="imgShp" presStyleLbl="fgImgPlace1" presStyleIdx="0" presStyleCnt="5"/>
      <dgm:spPr>
        <a:blipFill rotWithShape="1">
          <a:blip xmlns:r="http://schemas.openxmlformats.org/officeDocument/2006/relationships" r:embed="rId1"/>
          <a:stretch>
            <a:fillRect/>
          </a:stretch>
        </a:blipFill>
      </dgm:spPr>
    </dgm:pt>
    <dgm:pt modelId="{19D0E41F-8660-4029-BBF0-28E8284F5D8D}" type="pres">
      <dgm:prSet presAssocID="{50C89AB8-7B82-46C8-9040-49001925C4C1}" presName="txShp" presStyleLbl="node1" presStyleIdx="0" presStyleCnt="5">
        <dgm:presLayoutVars>
          <dgm:bulletEnabled val="1"/>
        </dgm:presLayoutVars>
      </dgm:prSet>
      <dgm:spPr/>
      <dgm:t>
        <a:bodyPr/>
        <a:lstStyle/>
        <a:p>
          <a:endParaRPr lang="fr-FR"/>
        </a:p>
      </dgm:t>
    </dgm:pt>
    <dgm:pt modelId="{6EB94212-8370-4A44-B0DF-3DEF87C16279}" type="pres">
      <dgm:prSet presAssocID="{2B31B176-6653-46AD-88E0-AB16596DD2CA}" presName="spacing" presStyleCnt="0"/>
      <dgm:spPr/>
    </dgm:pt>
    <dgm:pt modelId="{A1D0AC83-7384-4FA0-9B4E-0E2C486091F8}" type="pres">
      <dgm:prSet presAssocID="{3832AC9A-9C4F-40EF-8BE3-521E73E579F1}" presName="composite" presStyleCnt="0"/>
      <dgm:spPr/>
    </dgm:pt>
    <dgm:pt modelId="{6BAD05B3-2B0E-4393-8900-42BABAB4D3D1}" type="pres">
      <dgm:prSet presAssocID="{3832AC9A-9C4F-40EF-8BE3-521E73E579F1}" presName="imgShp" presStyleLbl="fgImgPlace1" presStyleIdx="1" presStyleCnt="5"/>
      <dgm:spPr>
        <a:blipFill rotWithShape="1">
          <a:blip xmlns:r="http://schemas.openxmlformats.org/officeDocument/2006/relationships" r:embed="rId1"/>
          <a:stretch>
            <a:fillRect/>
          </a:stretch>
        </a:blipFill>
      </dgm:spPr>
    </dgm:pt>
    <dgm:pt modelId="{F30B82A1-5157-4093-98EF-0C10D7B72D51}" type="pres">
      <dgm:prSet presAssocID="{3832AC9A-9C4F-40EF-8BE3-521E73E579F1}" presName="txShp" presStyleLbl="node1" presStyleIdx="1" presStyleCnt="5">
        <dgm:presLayoutVars>
          <dgm:bulletEnabled val="1"/>
        </dgm:presLayoutVars>
      </dgm:prSet>
      <dgm:spPr/>
      <dgm:t>
        <a:bodyPr/>
        <a:lstStyle/>
        <a:p>
          <a:endParaRPr lang="fr-FR"/>
        </a:p>
      </dgm:t>
    </dgm:pt>
    <dgm:pt modelId="{A66F6637-3EAB-4233-86D0-541B15C15CEC}" type="pres">
      <dgm:prSet presAssocID="{5E0A9B3A-C6B6-48CE-B703-56EED74C52B8}" presName="spacing" presStyleCnt="0"/>
      <dgm:spPr/>
    </dgm:pt>
    <dgm:pt modelId="{2FCB9F65-0D21-43A3-B895-F1BF01BDED2D}" type="pres">
      <dgm:prSet presAssocID="{6F44D268-14F7-49F6-A91C-89FB1ACAE8BF}" presName="composite" presStyleCnt="0"/>
      <dgm:spPr/>
    </dgm:pt>
    <dgm:pt modelId="{9FFCD57C-26F8-4F9D-90D5-1F50449A26A0}" type="pres">
      <dgm:prSet presAssocID="{6F44D268-14F7-49F6-A91C-89FB1ACAE8BF}" presName="imgShp" presStyleLbl="fgImgPlace1" presStyleIdx="2" presStyleCnt="5"/>
      <dgm:spPr>
        <a:blipFill rotWithShape="1">
          <a:blip xmlns:r="http://schemas.openxmlformats.org/officeDocument/2006/relationships" r:embed="rId1"/>
          <a:stretch>
            <a:fillRect/>
          </a:stretch>
        </a:blipFill>
      </dgm:spPr>
    </dgm:pt>
    <dgm:pt modelId="{EC63C749-FBAC-4981-9D2E-545A0AFF7C01}" type="pres">
      <dgm:prSet presAssocID="{6F44D268-14F7-49F6-A91C-89FB1ACAE8BF}" presName="txShp" presStyleLbl="node1" presStyleIdx="2" presStyleCnt="5">
        <dgm:presLayoutVars>
          <dgm:bulletEnabled val="1"/>
        </dgm:presLayoutVars>
      </dgm:prSet>
      <dgm:spPr/>
      <dgm:t>
        <a:bodyPr/>
        <a:lstStyle/>
        <a:p>
          <a:endParaRPr lang="fr-FR"/>
        </a:p>
      </dgm:t>
    </dgm:pt>
    <dgm:pt modelId="{771897F0-6162-4EF7-95F3-C89038AC7EFC}" type="pres">
      <dgm:prSet presAssocID="{26DB8CE3-6367-468C-8838-E2D39467E10F}" presName="spacing" presStyleCnt="0"/>
      <dgm:spPr/>
    </dgm:pt>
    <dgm:pt modelId="{93BDECCA-C56F-4AB1-8CD2-E71605647822}" type="pres">
      <dgm:prSet presAssocID="{255454DC-9F63-441D-A46B-34EC104C6E14}" presName="composite" presStyleCnt="0"/>
      <dgm:spPr/>
    </dgm:pt>
    <dgm:pt modelId="{1110CDFC-A99C-43EA-811C-1B11AA16B529}" type="pres">
      <dgm:prSet presAssocID="{255454DC-9F63-441D-A46B-34EC104C6E14}" presName="imgShp" presStyleLbl="fgImgPlace1" presStyleIdx="3" presStyleCnt="5"/>
      <dgm:spPr>
        <a:blipFill rotWithShape="1">
          <a:blip xmlns:r="http://schemas.openxmlformats.org/officeDocument/2006/relationships" r:embed="rId1"/>
          <a:stretch>
            <a:fillRect/>
          </a:stretch>
        </a:blipFill>
      </dgm:spPr>
    </dgm:pt>
    <dgm:pt modelId="{BAF0872D-9280-4597-B237-1E4CF6170978}" type="pres">
      <dgm:prSet presAssocID="{255454DC-9F63-441D-A46B-34EC104C6E14}" presName="txShp" presStyleLbl="node1" presStyleIdx="3" presStyleCnt="5">
        <dgm:presLayoutVars>
          <dgm:bulletEnabled val="1"/>
        </dgm:presLayoutVars>
      </dgm:prSet>
      <dgm:spPr/>
      <dgm:t>
        <a:bodyPr/>
        <a:lstStyle/>
        <a:p>
          <a:endParaRPr lang="fr-FR"/>
        </a:p>
      </dgm:t>
    </dgm:pt>
    <dgm:pt modelId="{FC833958-9841-49DD-9D9B-D36B23BF223C}" type="pres">
      <dgm:prSet presAssocID="{79AB5144-EF2B-4044-A322-B9A6968494D1}" presName="spacing" presStyleCnt="0"/>
      <dgm:spPr/>
    </dgm:pt>
    <dgm:pt modelId="{57A93B75-FCFA-414A-B38D-B62EAC651EEB}" type="pres">
      <dgm:prSet presAssocID="{678D093A-FDD4-4DA8-9B4C-D61BC02BB702}" presName="composite" presStyleCnt="0"/>
      <dgm:spPr/>
    </dgm:pt>
    <dgm:pt modelId="{C4DE1C8A-0F10-449A-9997-4639DB2BBB23}" type="pres">
      <dgm:prSet presAssocID="{678D093A-FDD4-4DA8-9B4C-D61BC02BB702}" presName="imgShp" presStyleLbl="fgImgPlace1" presStyleIdx="4" presStyleCnt="5"/>
      <dgm:spPr>
        <a:blipFill rotWithShape="1">
          <a:blip xmlns:r="http://schemas.openxmlformats.org/officeDocument/2006/relationships" r:embed="rId1"/>
          <a:stretch>
            <a:fillRect/>
          </a:stretch>
        </a:blipFill>
      </dgm:spPr>
    </dgm:pt>
    <dgm:pt modelId="{3544C236-7A7C-46CD-8819-1FB6A283D93F}" type="pres">
      <dgm:prSet presAssocID="{678D093A-FDD4-4DA8-9B4C-D61BC02BB702}" presName="txShp" presStyleLbl="node1" presStyleIdx="4" presStyleCnt="5">
        <dgm:presLayoutVars>
          <dgm:bulletEnabled val="1"/>
        </dgm:presLayoutVars>
      </dgm:prSet>
      <dgm:spPr/>
      <dgm:t>
        <a:bodyPr/>
        <a:lstStyle/>
        <a:p>
          <a:endParaRPr lang="fr-FR"/>
        </a:p>
      </dgm:t>
    </dgm:pt>
  </dgm:ptLst>
  <dgm:cxnLst>
    <dgm:cxn modelId="{F50C69E6-D495-48C8-B392-96F35E9E3464}" srcId="{F6217989-E0BE-4EE8-9B00-9F57022666D7}" destId="{255454DC-9F63-441D-A46B-34EC104C6E14}" srcOrd="3" destOrd="0" parTransId="{27677885-2B9F-42FD-A7DC-76B423E000BD}" sibTransId="{79AB5144-EF2B-4044-A322-B9A6968494D1}"/>
    <dgm:cxn modelId="{4B228852-D027-463C-BD90-A37FF976E39B}" type="presOf" srcId="{50C89AB8-7B82-46C8-9040-49001925C4C1}" destId="{19D0E41F-8660-4029-BBF0-28E8284F5D8D}" srcOrd="0" destOrd="0" presId="urn:microsoft.com/office/officeart/2005/8/layout/vList3#26"/>
    <dgm:cxn modelId="{A9F9F93A-6B6A-4267-B8EA-207BD08D9BF6}" srcId="{F6217989-E0BE-4EE8-9B00-9F57022666D7}" destId="{6F44D268-14F7-49F6-A91C-89FB1ACAE8BF}" srcOrd="2" destOrd="0" parTransId="{955C2801-D453-4785-B1EE-FE63BA632072}" sibTransId="{26DB8CE3-6367-468C-8838-E2D39467E10F}"/>
    <dgm:cxn modelId="{EDCFDACC-F464-47B3-9807-5A38BBB048AC}" srcId="{F6217989-E0BE-4EE8-9B00-9F57022666D7}" destId="{3832AC9A-9C4F-40EF-8BE3-521E73E579F1}" srcOrd="1" destOrd="0" parTransId="{67FB1F8A-A052-4430-B64D-0D74523BDB37}" sibTransId="{5E0A9B3A-C6B6-48CE-B703-56EED74C52B8}"/>
    <dgm:cxn modelId="{9E45661D-6954-4521-8B1D-5FBE38353017}" type="presOf" srcId="{6F44D268-14F7-49F6-A91C-89FB1ACAE8BF}" destId="{EC63C749-FBAC-4981-9D2E-545A0AFF7C01}" srcOrd="0" destOrd="0" presId="urn:microsoft.com/office/officeart/2005/8/layout/vList3#26"/>
    <dgm:cxn modelId="{F457EED0-817D-45A2-9EE5-9CCEE2714327}" type="presOf" srcId="{F6217989-E0BE-4EE8-9B00-9F57022666D7}" destId="{36A048AE-05E0-46D4-A341-33CB64EF823E}" srcOrd="0" destOrd="0" presId="urn:microsoft.com/office/officeart/2005/8/layout/vList3#26"/>
    <dgm:cxn modelId="{E2EEB213-77FF-41E3-92B2-DBC42D308CB2}" srcId="{F6217989-E0BE-4EE8-9B00-9F57022666D7}" destId="{50C89AB8-7B82-46C8-9040-49001925C4C1}" srcOrd="0" destOrd="0" parTransId="{7ABA80AC-E0AB-4F5F-AD26-E2F18E82ED68}" sibTransId="{2B31B176-6653-46AD-88E0-AB16596DD2CA}"/>
    <dgm:cxn modelId="{3A737649-0FC9-4CBE-871E-6EE88D278B02}" type="presOf" srcId="{678D093A-FDD4-4DA8-9B4C-D61BC02BB702}" destId="{3544C236-7A7C-46CD-8819-1FB6A283D93F}" srcOrd="0" destOrd="0" presId="urn:microsoft.com/office/officeart/2005/8/layout/vList3#26"/>
    <dgm:cxn modelId="{A1E52A2F-A054-4545-A63D-A106A4C7CA24}" srcId="{F6217989-E0BE-4EE8-9B00-9F57022666D7}" destId="{678D093A-FDD4-4DA8-9B4C-D61BC02BB702}" srcOrd="4" destOrd="0" parTransId="{00647559-DD2F-4AC6-8EA2-9ED47B00B0EB}" sibTransId="{4B036C4B-58CF-4329-ACD1-BAC5AFE48EF4}"/>
    <dgm:cxn modelId="{46A75685-6FCC-4687-BF08-9EA44DADD028}" type="presOf" srcId="{3832AC9A-9C4F-40EF-8BE3-521E73E579F1}" destId="{F30B82A1-5157-4093-98EF-0C10D7B72D51}" srcOrd="0" destOrd="0" presId="urn:microsoft.com/office/officeart/2005/8/layout/vList3#26"/>
    <dgm:cxn modelId="{CD08C10D-8B5E-4B5B-B4F2-1419E71A1CB7}" type="presOf" srcId="{255454DC-9F63-441D-A46B-34EC104C6E14}" destId="{BAF0872D-9280-4597-B237-1E4CF6170978}" srcOrd="0" destOrd="0" presId="urn:microsoft.com/office/officeart/2005/8/layout/vList3#26"/>
    <dgm:cxn modelId="{ABEC237A-9C92-48D0-BF69-27E3C308802C}" type="presParOf" srcId="{36A048AE-05E0-46D4-A341-33CB64EF823E}" destId="{C2FB69C4-AF2A-421B-AC6B-E18EFFA1DA71}" srcOrd="0" destOrd="0" presId="urn:microsoft.com/office/officeart/2005/8/layout/vList3#26"/>
    <dgm:cxn modelId="{3EE90B37-6792-4320-9878-CE1654B14ABD}" type="presParOf" srcId="{C2FB69C4-AF2A-421B-AC6B-E18EFFA1DA71}" destId="{CD59E74F-5333-447B-8BCB-0952148D4BBB}" srcOrd="0" destOrd="0" presId="urn:microsoft.com/office/officeart/2005/8/layout/vList3#26"/>
    <dgm:cxn modelId="{1CBFD685-E41F-49CD-82CA-8697CF18E291}" type="presParOf" srcId="{C2FB69C4-AF2A-421B-AC6B-E18EFFA1DA71}" destId="{19D0E41F-8660-4029-BBF0-28E8284F5D8D}" srcOrd="1" destOrd="0" presId="urn:microsoft.com/office/officeart/2005/8/layout/vList3#26"/>
    <dgm:cxn modelId="{37B82ECF-4550-485C-8162-E734DEB81AEC}" type="presParOf" srcId="{36A048AE-05E0-46D4-A341-33CB64EF823E}" destId="{6EB94212-8370-4A44-B0DF-3DEF87C16279}" srcOrd="1" destOrd="0" presId="urn:microsoft.com/office/officeart/2005/8/layout/vList3#26"/>
    <dgm:cxn modelId="{FCC25EA6-22E5-4081-8DDC-F1C38021F327}" type="presParOf" srcId="{36A048AE-05E0-46D4-A341-33CB64EF823E}" destId="{A1D0AC83-7384-4FA0-9B4E-0E2C486091F8}" srcOrd="2" destOrd="0" presId="urn:microsoft.com/office/officeart/2005/8/layout/vList3#26"/>
    <dgm:cxn modelId="{F3A6E5D7-8782-423A-8184-BA82D7B44D42}" type="presParOf" srcId="{A1D0AC83-7384-4FA0-9B4E-0E2C486091F8}" destId="{6BAD05B3-2B0E-4393-8900-42BABAB4D3D1}" srcOrd="0" destOrd="0" presId="urn:microsoft.com/office/officeart/2005/8/layout/vList3#26"/>
    <dgm:cxn modelId="{49B6AAF7-64D2-4FB3-AA98-7AF580219A39}" type="presParOf" srcId="{A1D0AC83-7384-4FA0-9B4E-0E2C486091F8}" destId="{F30B82A1-5157-4093-98EF-0C10D7B72D51}" srcOrd="1" destOrd="0" presId="urn:microsoft.com/office/officeart/2005/8/layout/vList3#26"/>
    <dgm:cxn modelId="{1A1B23F1-088A-48C9-8E36-63398D14AE1E}" type="presParOf" srcId="{36A048AE-05E0-46D4-A341-33CB64EF823E}" destId="{A66F6637-3EAB-4233-86D0-541B15C15CEC}" srcOrd="3" destOrd="0" presId="urn:microsoft.com/office/officeart/2005/8/layout/vList3#26"/>
    <dgm:cxn modelId="{6FB6223E-7042-4E0B-A2D2-1B7FD00C91DC}" type="presParOf" srcId="{36A048AE-05E0-46D4-A341-33CB64EF823E}" destId="{2FCB9F65-0D21-43A3-B895-F1BF01BDED2D}" srcOrd="4" destOrd="0" presId="urn:microsoft.com/office/officeart/2005/8/layout/vList3#26"/>
    <dgm:cxn modelId="{24F5E2E2-DD0D-4461-ABE8-36A61CFAA306}" type="presParOf" srcId="{2FCB9F65-0D21-43A3-B895-F1BF01BDED2D}" destId="{9FFCD57C-26F8-4F9D-90D5-1F50449A26A0}" srcOrd="0" destOrd="0" presId="urn:microsoft.com/office/officeart/2005/8/layout/vList3#26"/>
    <dgm:cxn modelId="{82BA4822-33E1-458A-B068-D7199FCF251D}" type="presParOf" srcId="{2FCB9F65-0D21-43A3-B895-F1BF01BDED2D}" destId="{EC63C749-FBAC-4981-9D2E-545A0AFF7C01}" srcOrd="1" destOrd="0" presId="urn:microsoft.com/office/officeart/2005/8/layout/vList3#26"/>
    <dgm:cxn modelId="{5E445362-65A5-44A5-B67F-F41459B7EA26}" type="presParOf" srcId="{36A048AE-05E0-46D4-A341-33CB64EF823E}" destId="{771897F0-6162-4EF7-95F3-C89038AC7EFC}" srcOrd="5" destOrd="0" presId="urn:microsoft.com/office/officeart/2005/8/layout/vList3#26"/>
    <dgm:cxn modelId="{6702E37F-2476-4390-940B-6FCBD792BCC8}" type="presParOf" srcId="{36A048AE-05E0-46D4-A341-33CB64EF823E}" destId="{93BDECCA-C56F-4AB1-8CD2-E71605647822}" srcOrd="6" destOrd="0" presId="urn:microsoft.com/office/officeart/2005/8/layout/vList3#26"/>
    <dgm:cxn modelId="{6B763DCE-27BA-4DDA-9031-61DDBB309793}" type="presParOf" srcId="{93BDECCA-C56F-4AB1-8CD2-E71605647822}" destId="{1110CDFC-A99C-43EA-811C-1B11AA16B529}" srcOrd="0" destOrd="0" presId="urn:microsoft.com/office/officeart/2005/8/layout/vList3#26"/>
    <dgm:cxn modelId="{96A4C5EF-588D-4755-9BE3-2C8D934E8148}" type="presParOf" srcId="{93BDECCA-C56F-4AB1-8CD2-E71605647822}" destId="{BAF0872D-9280-4597-B237-1E4CF6170978}" srcOrd="1" destOrd="0" presId="urn:microsoft.com/office/officeart/2005/8/layout/vList3#26"/>
    <dgm:cxn modelId="{1FD40B2A-573E-4F28-A9F3-6B8E6F53615D}" type="presParOf" srcId="{36A048AE-05E0-46D4-A341-33CB64EF823E}" destId="{FC833958-9841-49DD-9D9B-D36B23BF223C}" srcOrd="7" destOrd="0" presId="urn:microsoft.com/office/officeart/2005/8/layout/vList3#26"/>
    <dgm:cxn modelId="{DC11B406-0225-437E-A358-DAEC094E818D}" type="presParOf" srcId="{36A048AE-05E0-46D4-A341-33CB64EF823E}" destId="{57A93B75-FCFA-414A-B38D-B62EAC651EEB}" srcOrd="8" destOrd="0" presId="urn:microsoft.com/office/officeart/2005/8/layout/vList3#26"/>
    <dgm:cxn modelId="{3AB4FC7F-4058-4979-8EE6-AAB54043D594}" type="presParOf" srcId="{57A93B75-FCFA-414A-B38D-B62EAC651EEB}" destId="{C4DE1C8A-0F10-449A-9997-4639DB2BBB23}" srcOrd="0" destOrd="0" presId="urn:microsoft.com/office/officeart/2005/8/layout/vList3#26"/>
    <dgm:cxn modelId="{95D8128B-688C-418D-B721-A2348041903D}" type="presParOf" srcId="{57A93B75-FCFA-414A-B38D-B62EAC651EEB}" destId="{3544C236-7A7C-46CD-8819-1FB6A283D93F}" srcOrd="1" destOrd="0" presId="urn:microsoft.com/office/officeart/2005/8/layout/vList3#2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47D9A1-98E5-4C8A-BD7D-C25B6A9BD694}" type="doc">
      <dgm:prSet loTypeId="urn:microsoft.com/office/officeart/2005/8/layout/vList3#1" loCatId="list" qsTypeId="urn:microsoft.com/office/officeart/2005/8/quickstyle/3d5" qsCatId="3D" csTypeId="urn:microsoft.com/office/officeart/2005/8/colors/accent1_2" csCatId="accent1" phldr="1"/>
      <dgm:spPr/>
      <dgm:t>
        <a:bodyPr/>
        <a:lstStyle/>
        <a:p>
          <a:endParaRPr lang="fr-FR"/>
        </a:p>
      </dgm:t>
    </dgm:pt>
    <dgm:pt modelId="{7E7C3373-D9EE-4359-A891-8A64672781F7}">
      <dgm:prSet phldrT="[Texte]" custT="1"/>
      <dgm:spPr/>
      <dgm:t>
        <a:bodyPr/>
        <a:lstStyle/>
        <a:p>
          <a:r>
            <a:rPr lang="fr-FR" sz="2200" dirty="0" smtClean="0"/>
            <a:t>Elaboration des indicateurs</a:t>
          </a:r>
        </a:p>
        <a:p>
          <a:endParaRPr lang="fr-FR" sz="1300" dirty="0"/>
        </a:p>
      </dgm:t>
    </dgm:pt>
    <dgm:pt modelId="{3B3BD5F0-BDF1-4CF0-B45E-D2CFC95FB71F}" type="parTrans" cxnId="{6C703226-F3E0-4575-A7C3-501117D31244}">
      <dgm:prSet/>
      <dgm:spPr/>
      <dgm:t>
        <a:bodyPr/>
        <a:lstStyle/>
        <a:p>
          <a:endParaRPr lang="fr-FR"/>
        </a:p>
      </dgm:t>
    </dgm:pt>
    <dgm:pt modelId="{38983AA4-7A40-40CC-AF46-3674347264E9}" type="sibTrans" cxnId="{6C703226-F3E0-4575-A7C3-501117D31244}">
      <dgm:prSet/>
      <dgm:spPr/>
      <dgm:t>
        <a:bodyPr/>
        <a:lstStyle/>
        <a:p>
          <a:endParaRPr lang="fr-FR"/>
        </a:p>
      </dgm:t>
    </dgm:pt>
    <dgm:pt modelId="{1593FD4C-B7AF-48BB-8643-792E541C0DE6}">
      <dgm:prSet/>
      <dgm:spPr/>
      <dgm:t>
        <a:bodyPr/>
        <a:lstStyle/>
        <a:p>
          <a:r>
            <a:rPr lang="fr-FR" dirty="0" smtClean="0"/>
            <a:t>Restitution des données</a:t>
          </a:r>
          <a:endParaRPr lang="fr-FR" dirty="0"/>
        </a:p>
      </dgm:t>
    </dgm:pt>
    <dgm:pt modelId="{24BA8728-4894-46CA-A4C6-3C304BABF6DA}" type="parTrans" cxnId="{1EDDDFF6-3966-4EEE-A3A2-02FE907FECA7}">
      <dgm:prSet/>
      <dgm:spPr/>
      <dgm:t>
        <a:bodyPr/>
        <a:lstStyle/>
        <a:p>
          <a:endParaRPr lang="fr-FR"/>
        </a:p>
      </dgm:t>
    </dgm:pt>
    <dgm:pt modelId="{22CF4D91-9211-4070-85A4-64566D7263B9}" type="sibTrans" cxnId="{1EDDDFF6-3966-4EEE-A3A2-02FE907FECA7}">
      <dgm:prSet/>
      <dgm:spPr/>
      <dgm:t>
        <a:bodyPr/>
        <a:lstStyle/>
        <a:p>
          <a:endParaRPr lang="fr-FR"/>
        </a:p>
      </dgm:t>
    </dgm:pt>
    <dgm:pt modelId="{460091DD-8D09-4BEF-83C8-0079699E7429}">
      <dgm:prSet/>
      <dgm:spPr/>
      <dgm:t>
        <a:bodyPr/>
        <a:lstStyle/>
        <a:p>
          <a:r>
            <a:rPr lang="fr-FR" dirty="0" err="1" smtClean="0"/>
            <a:t>Reporting</a:t>
          </a:r>
          <a:endParaRPr lang="fr-FR" dirty="0"/>
        </a:p>
      </dgm:t>
    </dgm:pt>
    <dgm:pt modelId="{259EDE65-BD58-44D7-A9DC-5C7D9FA45E08}" type="parTrans" cxnId="{FFF27E35-938C-4850-84BE-14AF61ABABD0}">
      <dgm:prSet/>
      <dgm:spPr/>
      <dgm:t>
        <a:bodyPr/>
        <a:lstStyle/>
        <a:p>
          <a:endParaRPr lang="fr-FR"/>
        </a:p>
      </dgm:t>
    </dgm:pt>
    <dgm:pt modelId="{9DDF681E-036D-42D4-8739-1823D3DFD96C}" type="sibTrans" cxnId="{FFF27E35-938C-4850-84BE-14AF61ABABD0}">
      <dgm:prSet/>
      <dgm:spPr/>
      <dgm:t>
        <a:bodyPr/>
        <a:lstStyle/>
        <a:p>
          <a:endParaRPr lang="fr-FR"/>
        </a:p>
      </dgm:t>
    </dgm:pt>
    <dgm:pt modelId="{98FCE96D-E4AD-4714-97F6-835B6F82F5D2}">
      <dgm:prSet/>
      <dgm:spPr/>
      <dgm:t>
        <a:bodyPr/>
        <a:lstStyle/>
        <a:p>
          <a:r>
            <a:rPr lang="fr-FR" dirty="0" smtClean="0"/>
            <a:t>Facilité d’accès via web et mobile </a:t>
          </a:r>
          <a:endParaRPr lang="fr-FR" dirty="0"/>
        </a:p>
      </dgm:t>
    </dgm:pt>
    <dgm:pt modelId="{B7348D93-EC95-462C-9C61-7A2138105D3F}" type="parTrans" cxnId="{AB8B7DB3-CF8F-48C5-AD80-6B5B16D829C5}">
      <dgm:prSet/>
      <dgm:spPr/>
      <dgm:t>
        <a:bodyPr/>
        <a:lstStyle/>
        <a:p>
          <a:endParaRPr lang="fr-FR"/>
        </a:p>
      </dgm:t>
    </dgm:pt>
    <dgm:pt modelId="{280A2140-B5A5-40E8-BDDE-F263AAEB2B1D}" type="sibTrans" cxnId="{AB8B7DB3-CF8F-48C5-AD80-6B5B16D829C5}">
      <dgm:prSet/>
      <dgm:spPr/>
      <dgm:t>
        <a:bodyPr/>
        <a:lstStyle/>
        <a:p>
          <a:endParaRPr lang="fr-FR"/>
        </a:p>
      </dgm:t>
    </dgm:pt>
    <dgm:pt modelId="{67568DBA-AD41-4521-AD3F-553EAAD02DDE}">
      <dgm:prSet phldrT="[Texte]" custT="1"/>
      <dgm:spPr/>
      <dgm:t>
        <a:bodyPr/>
        <a:lstStyle/>
        <a:p>
          <a:pPr rtl="0"/>
          <a:r>
            <a:rPr lang="fr-FR" sz="2200" dirty="0" smtClean="0"/>
            <a:t>Création des </a:t>
          </a:r>
          <a:r>
            <a:rPr lang="fr-FR" sz="2200" dirty="0" err="1" smtClean="0"/>
            <a:t>datamarts</a:t>
          </a:r>
          <a:endParaRPr lang="fr-FR" sz="2200" dirty="0"/>
        </a:p>
      </dgm:t>
    </dgm:pt>
    <dgm:pt modelId="{B4C09BD6-9428-4045-B3A2-68286B483913}" type="parTrans" cxnId="{0D839AC3-F1F9-4207-88FB-B829FCC6EDCC}">
      <dgm:prSet/>
      <dgm:spPr/>
      <dgm:t>
        <a:bodyPr/>
        <a:lstStyle/>
        <a:p>
          <a:endParaRPr lang="fr-FR"/>
        </a:p>
      </dgm:t>
    </dgm:pt>
    <dgm:pt modelId="{B7E4021C-8925-4125-B44F-FC51A83FD0AE}" type="sibTrans" cxnId="{0D839AC3-F1F9-4207-88FB-B829FCC6EDCC}">
      <dgm:prSet/>
      <dgm:spPr/>
      <dgm:t>
        <a:bodyPr/>
        <a:lstStyle/>
        <a:p>
          <a:endParaRPr lang="fr-FR"/>
        </a:p>
      </dgm:t>
    </dgm:pt>
    <dgm:pt modelId="{6DCEB592-F4CD-4528-B2F0-4A6260BFF3FB}">
      <dgm:prSet phldrT="[Texte]"/>
      <dgm:spPr/>
      <dgm:t>
        <a:bodyPr/>
        <a:lstStyle/>
        <a:p>
          <a:pPr rtl="0"/>
          <a:r>
            <a:rPr lang="fr-FR" dirty="0" smtClean="0"/>
            <a:t>Chargement des données</a:t>
          </a:r>
          <a:endParaRPr lang="fr-FR" dirty="0"/>
        </a:p>
      </dgm:t>
    </dgm:pt>
    <dgm:pt modelId="{10036FE0-827F-4224-AF84-299BEF266099}" type="parTrans" cxnId="{CC10B081-9C1E-4262-AD24-4F6DB7BDDCD9}">
      <dgm:prSet/>
      <dgm:spPr/>
      <dgm:t>
        <a:bodyPr/>
        <a:lstStyle/>
        <a:p>
          <a:endParaRPr lang="fr-FR"/>
        </a:p>
      </dgm:t>
    </dgm:pt>
    <dgm:pt modelId="{03D07737-6CE7-4818-BCCD-003E0FF5C073}" type="sibTrans" cxnId="{CC10B081-9C1E-4262-AD24-4F6DB7BDDCD9}">
      <dgm:prSet/>
      <dgm:spPr/>
      <dgm:t>
        <a:bodyPr/>
        <a:lstStyle/>
        <a:p>
          <a:endParaRPr lang="fr-FR"/>
        </a:p>
      </dgm:t>
    </dgm:pt>
    <dgm:pt modelId="{3860C3E2-B150-41EA-A824-21960287DE6A}" type="pres">
      <dgm:prSet presAssocID="{1947D9A1-98E5-4C8A-BD7D-C25B6A9BD694}" presName="linearFlow" presStyleCnt="0">
        <dgm:presLayoutVars>
          <dgm:dir/>
          <dgm:resizeHandles val="exact"/>
        </dgm:presLayoutVars>
      </dgm:prSet>
      <dgm:spPr/>
      <dgm:t>
        <a:bodyPr/>
        <a:lstStyle/>
        <a:p>
          <a:endParaRPr lang="fr-FR"/>
        </a:p>
      </dgm:t>
    </dgm:pt>
    <dgm:pt modelId="{82BFD3CF-9C8B-4C20-9376-A49AA2367BD3}" type="pres">
      <dgm:prSet presAssocID="{7E7C3373-D9EE-4359-A891-8A64672781F7}" presName="composite" presStyleCnt="0"/>
      <dgm:spPr/>
      <dgm:t>
        <a:bodyPr/>
        <a:lstStyle/>
        <a:p>
          <a:endParaRPr lang="fr-FR"/>
        </a:p>
      </dgm:t>
    </dgm:pt>
    <dgm:pt modelId="{E8C2E04F-5655-4176-B376-FA335520DAE8}" type="pres">
      <dgm:prSet presAssocID="{7E7C3373-D9EE-4359-A891-8A64672781F7}" presName="imgShp" presStyleLbl="fgImgPlace1" presStyleIdx="0" presStyleCnt="6"/>
      <dgm:spPr/>
      <dgm:t>
        <a:bodyPr/>
        <a:lstStyle/>
        <a:p>
          <a:endParaRPr lang="fr-FR"/>
        </a:p>
      </dgm:t>
    </dgm:pt>
    <dgm:pt modelId="{E8078D5E-18D9-4157-B0F7-F7FBD700E7E0}" type="pres">
      <dgm:prSet presAssocID="{7E7C3373-D9EE-4359-A891-8A64672781F7}" presName="txShp" presStyleLbl="node1" presStyleIdx="0" presStyleCnt="6">
        <dgm:presLayoutVars>
          <dgm:bulletEnabled val="1"/>
        </dgm:presLayoutVars>
      </dgm:prSet>
      <dgm:spPr/>
      <dgm:t>
        <a:bodyPr/>
        <a:lstStyle/>
        <a:p>
          <a:endParaRPr lang="fr-FR"/>
        </a:p>
      </dgm:t>
    </dgm:pt>
    <dgm:pt modelId="{1A6CF5DD-4BB2-4796-BF18-E6E6BB2B7289}" type="pres">
      <dgm:prSet presAssocID="{38983AA4-7A40-40CC-AF46-3674347264E9}" presName="spacing" presStyleCnt="0"/>
      <dgm:spPr/>
      <dgm:t>
        <a:bodyPr/>
        <a:lstStyle/>
        <a:p>
          <a:endParaRPr lang="fr-FR"/>
        </a:p>
      </dgm:t>
    </dgm:pt>
    <dgm:pt modelId="{819E990B-0AE8-471C-B0ED-FCC7171C47CE}" type="pres">
      <dgm:prSet presAssocID="{67568DBA-AD41-4521-AD3F-553EAAD02DDE}" presName="composite" presStyleCnt="0"/>
      <dgm:spPr/>
      <dgm:t>
        <a:bodyPr/>
        <a:lstStyle/>
        <a:p>
          <a:endParaRPr lang="fr-FR"/>
        </a:p>
      </dgm:t>
    </dgm:pt>
    <dgm:pt modelId="{3ABEE852-400D-4DC2-B02F-FAF4E0B2F716}" type="pres">
      <dgm:prSet presAssocID="{67568DBA-AD41-4521-AD3F-553EAAD02DDE}" presName="imgShp" presStyleLbl="fgImgPlace1" presStyleIdx="1" presStyleCnt="6"/>
      <dgm:spPr/>
      <dgm:t>
        <a:bodyPr/>
        <a:lstStyle/>
        <a:p>
          <a:endParaRPr lang="fr-FR"/>
        </a:p>
      </dgm:t>
    </dgm:pt>
    <dgm:pt modelId="{A48C4E3F-37E6-411A-B652-A46BEA379499}" type="pres">
      <dgm:prSet presAssocID="{67568DBA-AD41-4521-AD3F-553EAAD02DDE}" presName="txShp" presStyleLbl="node1" presStyleIdx="1" presStyleCnt="6">
        <dgm:presLayoutVars>
          <dgm:bulletEnabled val="1"/>
        </dgm:presLayoutVars>
      </dgm:prSet>
      <dgm:spPr/>
      <dgm:t>
        <a:bodyPr/>
        <a:lstStyle/>
        <a:p>
          <a:endParaRPr lang="fr-FR"/>
        </a:p>
      </dgm:t>
    </dgm:pt>
    <dgm:pt modelId="{91256D62-1F85-4BA0-BA2E-7988F66CB60A}" type="pres">
      <dgm:prSet presAssocID="{B7E4021C-8925-4125-B44F-FC51A83FD0AE}" presName="spacing" presStyleCnt="0"/>
      <dgm:spPr/>
      <dgm:t>
        <a:bodyPr/>
        <a:lstStyle/>
        <a:p>
          <a:endParaRPr lang="fr-FR"/>
        </a:p>
      </dgm:t>
    </dgm:pt>
    <dgm:pt modelId="{3677DFA8-B20C-4057-8997-0087AEEA6ED8}" type="pres">
      <dgm:prSet presAssocID="{6DCEB592-F4CD-4528-B2F0-4A6260BFF3FB}" presName="composite" presStyleCnt="0"/>
      <dgm:spPr/>
      <dgm:t>
        <a:bodyPr/>
        <a:lstStyle/>
        <a:p>
          <a:endParaRPr lang="fr-FR"/>
        </a:p>
      </dgm:t>
    </dgm:pt>
    <dgm:pt modelId="{AB43F16B-51DA-4AF1-9352-A7F99C81692E}" type="pres">
      <dgm:prSet presAssocID="{6DCEB592-F4CD-4528-B2F0-4A6260BFF3FB}" presName="imgShp" presStyleLbl="fgImgPlace1" presStyleIdx="2" presStyleCnt="6"/>
      <dgm:spPr/>
      <dgm:t>
        <a:bodyPr/>
        <a:lstStyle/>
        <a:p>
          <a:endParaRPr lang="fr-FR"/>
        </a:p>
      </dgm:t>
    </dgm:pt>
    <dgm:pt modelId="{C8E724EF-DF27-46D6-8439-5419C2D23D13}" type="pres">
      <dgm:prSet presAssocID="{6DCEB592-F4CD-4528-B2F0-4A6260BFF3FB}" presName="txShp" presStyleLbl="node1" presStyleIdx="2" presStyleCnt="6">
        <dgm:presLayoutVars>
          <dgm:bulletEnabled val="1"/>
        </dgm:presLayoutVars>
      </dgm:prSet>
      <dgm:spPr/>
      <dgm:t>
        <a:bodyPr/>
        <a:lstStyle/>
        <a:p>
          <a:endParaRPr lang="fr-FR"/>
        </a:p>
      </dgm:t>
    </dgm:pt>
    <dgm:pt modelId="{FCCFB8AB-0B11-416F-AE64-A79634107E63}" type="pres">
      <dgm:prSet presAssocID="{03D07737-6CE7-4818-BCCD-003E0FF5C073}" presName="spacing" presStyleCnt="0"/>
      <dgm:spPr/>
      <dgm:t>
        <a:bodyPr/>
        <a:lstStyle/>
        <a:p>
          <a:endParaRPr lang="fr-FR"/>
        </a:p>
      </dgm:t>
    </dgm:pt>
    <dgm:pt modelId="{7C902CCD-84BD-4DE7-9336-F47CB1A1092F}" type="pres">
      <dgm:prSet presAssocID="{1593FD4C-B7AF-48BB-8643-792E541C0DE6}" presName="composite" presStyleCnt="0"/>
      <dgm:spPr/>
      <dgm:t>
        <a:bodyPr/>
        <a:lstStyle/>
        <a:p>
          <a:endParaRPr lang="fr-FR"/>
        </a:p>
      </dgm:t>
    </dgm:pt>
    <dgm:pt modelId="{94E2B383-C407-492F-8ED6-F6DFA78B21EE}" type="pres">
      <dgm:prSet presAssocID="{1593FD4C-B7AF-48BB-8643-792E541C0DE6}" presName="imgShp" presStyleLbl="fgImgPlace1" presStyleIdx="3" presStyleCnt="6"/>
      <dgm:spPr/>
      <dgm:t>
        <a:bodyPr/>
        <a:lstStyle/>
        <a:p>
          <a:endParaRPr lang="fr-FR"/>
        </a:p>
      </dgm:t>
    </dgm:pt>
    <dgm:pt modelId="{09560866-DDD8-4D65-843B-877888A4AA9A}" type="pres">
      <dgm:prSet presAssocID="{1593FD4C-B7AF-48BB-8643-792E541C0DE6}" presName="txShp" presStyleLbl="node1" presStyleIdx="3" presStyleCnt="6">
        <dgm:presLayoutVars>
          <dgm:bulletEnabled val="1"/>
        </dgm:presLayoutVars>
      </dgm:prSet>
      <dgm:spPr/>
      <dgm:t>
        <a:bodyPr/>
        <a:lstStyle/>
        <a:p>
          <a:endParaRPr lang="fr-FR"/>
        </a:p>
      </dgm:t>
    </dgm:pt>
    <dgm:pt modelId="{9CA9CF65-4555-4E2D-8F65-C2F7289D1A25}" type="pres">
      <dgm:prSet presAssocID="{22CF4D91-9211-4070-85A4-64566D7263B9}" presName="spacing" presStyleCnt="0"/>
      <dgm:spPr/>
      <dgm:t>
        <a:bodyPr/>
        <a:lstStyle/>
        <a:p>
          <a:endParaRPr lang="fr-FR"/>
        </a:p>
      </dgm:t>
    </dgm:pt>
    <dgm:pt modelId="{5C81A688-3B41-400B-B4C1-99BE7A078583}" type="pres">
      <dgm:prSet presAssocID="{460091DD-8D09-4BEF-83C8-0079699E7429}" presName="composite" presStyleCnt="0"/>
      <dgm:spPr/>
      <dgm:t>
        <a:bodyPr/>
        <a:lstStyle/>
        <a:p>
          <a:endParaRPr lang="fr-FR"/>
        </a:p>
      </dgm:t>
    </dgm:pt>
    <dgm:pt modelId="{52CAF39F-D302-4715-813A-FB22F437DA58}" type="pres">
      <dgm:prSet presAssocID="{460091DD-8D09-4BEF-83C8-0079699E7429}" presName="imgShp" presStyleLbl="fgImgPlace1" presStyleIdx="4" presStyleCnt="6"/>
      <dgm:spPr/>
      <dgm:t>
        <a:bodyPr/>
        <a:lstStyle/>
        <a:p>
          <a:endParaRPr lang="fr-FR"/>
        </a:p>
      </dgm:t>
    </dgm:pt>
    <dgm:pt modelId="{800A2105-D0E8-4C52-8351-938C8190697F}" type="pres">
      <dgm:prSet presAssocID="{460091DD-8D09-4BEF-83C8-0079699E7429}" presName="txShp" presStyleLbl="node1" presStyleIdx="4" presStyleCnt="6">
        <dgm:presLayoutVars>
          <dgm:bulletEnabled val="1"/>
        </dgm:presLayoutVars>
      </dgm:prSet>
      <dgm:spPr/>
      <dgm:t>
        <a:bodyPr/>
        <a:lstStyle/>
        <a:p>
          <a:endParaRPr lang="fr-FR"/>
        </a:p>
      </dgm:t>
    </dgm:pt>
    <dgm:pt modelId="{F3E64FAB-649D-40FA-AB7B-04FDA79AD277}" type="pres">
      <dgm:prSet presAssocID="{9DDF681E-036D-42D4-8739-1823D3DFD96C}" presName="spacing" presStyleCnt="0"/>
      <dgm:spPr/>
      <dgm:t>
        <a:bodyPr/>
        <a:lstStyle/>
        <a:p>
          <a:endParaRPr lang="fr-FR"/>
        </a:p>
      </dgm:t>
    </dgm:pt>
    <dgm:pt modelId="{A6DCF985-FA0B-42E6-B7D3-9BD6DA83480C}" type="pres">
      <dgm:prSet presAssocID="{98FCE96D-E4AD-4714-97F6-835B6F82F5D2}" presName="composite" presStyleCnt="0"/>
      <dgm:spPr/>
      <dgm:t>
        <a:bodyPr/>
        <a:lstStyle/>
        <a:p>
          <a:endParaRPr lang="fr-FR"/>
        </a:p>
      </dgm:t>
    </dgm:pt>
    <dgm:pt modelId="{92016A70-BCFA-48D6-AF1C-A6809F373E08}" type="pres">
      <dgm:prSet presAssocID="{98FCE96D-E4AD-4714-97F6-835B6F82F5D2}" presName="imgShp" presStyleLbl="fgImgPlace1" presStyleIdx="5" presStyleCnt="6"/>
      <dgm:spPr/>
      <dgm:t>
        <a:bodyPr/>
        <a:lstStyle/>
        <a:p>
          <a:endParaRPr lang="fr-FR"/>
        </a:p>
      </dgm:t>
    </dgm:pt>
    <dgm:pt modelId="{D909B4CD-C192-4050-8FFD-68BB76597E40}" type="pres">
      <dgm:prSet presAssocID="{98FCE96D-E4AD-4714-97F6-835B6F82F5D2}" presName="txShp" presStyleLbl="node1" presStyleIdx="5" presStyleCnt="6">
        <dgm:presLayoutVars>
          <dgm:bulletEnabled val="1"/>
        </dgm:presLayoutVars>
      </dgm:prSet>
      <dgm:spPr/>
      <dgm:t>
        <a:bodyPr/>
        <a:lstStyle/>
        <a:p>
          <a:endParaRPr lang="fr-FR"/>
        </a:p>
      </dgm:t>
    </dgm:pt>
  </dgm:ptLst>
  <dgm:cxnLst>
    <dgm:cxn modelId="{F207A8BA-462E-4091-A4FA-E79EE133DB1A}" type="presOf" srcId="{7E7C3373-D9EE-4359-A891-8A64672781F7}" destId="{E8078D5E-18D9-4157-B0F7-F7FBD700E7E0}" srcOrd="0" destOrd="0" presId="urn:microsoft.com/office/officeart/2005/8/layout/vList3#1"/>
    <dgm:cxn modelId="{1EDDDFF6-3966-4EEE-A3A2-02FE907FECA7}" srcId="{1947D9A1-98E5-4C8A-BD7D-C25B6A9BD694}" destId="{1593FD4C-B7AF-48BB-8643-792E541C0DE6}" srcOrd="3" destOrd="0" parTransId="{24BA8728-4894-46CA-A4C6-3C304BABF6DA}" sibTransId="{22CF4D91-9211-4070-85A4-64566D7263B9}"/>
    <dgm:cxn modelId="{D4AE622D-7318-4AF9-9B53-F81AAD283019}" type="presOf" srcId="{1593FD4C-B7AF-48BB-8643-792E541C0DE6}" destId="{09560866-DDD8-4D65-843B-877888A4AA9A}" srcOrd="0" destOrd="0" presId="urn:microsoft.com/office/officeart/2005/8/layout/vList3#1"/>
    <dgm:cxn modelId="{CC852B22-6308-4736-9B00-FCE003C016F6}" type="presOf" srcId="{6DCEB592-F4CD-4528-B2F0-4A6260BFF3FB}" destId="{C8E724EF-DF27-46D6-8439-5419C2D23D13}" srcOrd="0" destOrd="0" presId="urn:microsoft.com/office/officeart/2005/8/layout/vList3#1"/>
    <dgm:cxn modelId="{6C703226-F3E0-4575-A7C3-501117D31244}" srcId="{1947D9A1-98E5-4C8A-BD7D-C25B6A9BD694}" destId="{7E7C3373-D9EE-4359-A891-8A64672781F7}" srcOrd="0" destOrd="0" parTransId="{3B3BD5F0-BDF1-4CF0-B45E-D2CFC95FB71F}" sibTransId="{38983AA4-7A40-40CC-AF46-3674347264E9}"/>
    <dgm:cxn modelId="{AB8B7DB3-CF8F-48C5-AD80-6B5B16D829C5}" srcId="{1947D9A1-98E5-4C8A-BD7D-C25B6A9BD694}" destId="{98FCE96D-E4AD-4714-97F6-835B6F82F5D2}" srcOrd="5" destOrd="0" parTransId="{B7348D93-EC95-462C-9C61-7A2138105D3F}" sibTransId="{280A2140-B5A5-40E8-BDDE-F263AAEB2B1D}"/>
    <dgm:cxn modelId="{36B3BCFA-B1FF-403F-89D6-7FA58735EE90}" type="presOf" srcId="{460091DD-8D09-4BEF-83C8-0079699E7429}" destId="{800A2105-D0E8-4C52-8351-938C8190697F}" srcOrd="0" destOrd="0" presId="urn:microsoft.com/office/officeart/2005/8/layout/vList3#1"/>
    <dgm:cxn modelId="{0351EA4E-3755-4F0E-B3E1-53D2939DC04C}" type="presOf" srcId="{67568DBA-AD41-4521-AD3F-553EAAD02DDE}" destId="{A48C4E3F-37E6-411A-B652-A46BEA379499}" srcOrd="0" destOrd="0" presId="urn:microsoft.com/office/officeart/2005/8/layout/vList3#1"/>
    <dgm:cxn modelId="{CC10B081-9C1E-4262-AD24-4F6DB7BDDCD9}" srcId="{1947D9A1-98E5-4C8A-BD7D-C25B6A9BD694}" destId="{6DCEB592-F4CD-4528-B2F0-4A6260BFF3FB}" srcOrd="2" destOrd="0" parTransId="{10036FE0-827F-4224-AF84-299BEF266099}" sibTransId="{03D07737-6CE7-4818-BCCD-003E0FF5C073}"/>
    <dgm:cxn modelId="{43543E43-BAA5-4DC2-925C-D020E2DC8B32}" type="presOf" srcId="{98FCE96D-E4AD-4714-97F6-835B6F82F5D2}" destId="{D909B4CD-C192-4050-8FFD-68BB76597E40}" srcOrd="0" destOrd="0" presId="urn:microsoft.com/office/officeart/2005/8/layout/vList3#1"/>
    <dgm:cxn modelId="{FFF27E35-938C-4850-84BE-14AF61ABABD0}" srcId="{1947D9A1-98E5-4C8A-BD7D-C25B6A9BD694}" destId="{460091DD-8D09-4BEF-83C8-0079699E7429}" srcOrd="4" destOrd="0" parTransId="{259EDE65-BD58-44D7-A9DC-5C7D9FA45E08}" sibTransId="{9DDF681E-036D-42D4-8739-1823D3DFD96C}"/>
    <dgm:cxn modelId="{0D839AC3-F1F9-4207-88FB-B829FCC6EDCC}" srcId="{1947D9A1-98E5-4C8A-BD7D-C25B6A9BD694}" destId="{67568DBA-AD41-4521-AD3F-553EAAD02DDE}" srcOrd="1" destOrd="0" parTransId="{B4C09BD6-9428-4045-B3A2-68286B483913}" sibTransId="{B7E4021C-8925-4125-B44F-FC51A83FD0AE}"/>
    <dgm:cxn modelId="{B82886C7-5883-4AAA-9AEA-4E2D8BBCCFB5}" type="presOf" srcId="{1947D9A1-98E5-4C8A-BD7D-C25B6A9BD694}" destId="{3860C3E2-B150-41EA-A824-21960287DE6A}" srcOrd="0" destOrd="0" presId="urn:microsoft.com/office/officeart/2005/8/layout/vList3#1"/>
    <dgm:cxn modelId="{58069C59-A6AE-4D89-871C-88CE3A14817E}" type="presParOf" srcId="{3860C3E2-B150-41EA-A824-21960287DE6A}" destId="{82BFD3CF-9C8B-4C20-9376-A49AA2367BD3}" srcOrd="0" destOrd="0" presId="urn:microsoft.com/office/officeart/2005/8/layout/vList3#1"/>
    <dgm:cxn modelId="{CFF67D41-62A9-465C-BFDF-00ED81F7605D}" type="presParOf" srcId="{82BFD3CF-9C8B-4C20-9376-A49AA2367BD3}" destId="{E8C2E04F-5655-4176-B376-FA335520DAE8}" srcOrd="0" destOrd="0" presId="urn:microsoft.com/office/officeart/2005/8/layout/vList3#1"/>
    <dgm:cxn modelId="{E427635E-1DBF-439D-8850-5C2E666B83BA}" type="presParOf" srcId="{82BFD3CF-9C8B-4C20-9376-A49AA2367BD3}" destId="{E8078D5E-18D9-4157-B0F7-F7FBD700E7E0}" srcOrd="1" destOrd="0" presId="urn:microsoft.com/office/officeart/2005/8/layout/vList3#1"/>
    <dgm:cxn modelId="{6E6151C8-0C2A-460E-AE45-34D388DF85C9}" type="presParOf" srcId="{3860C3E2-B150-41EA-A824-21960287DE6A}" destId="{1A6CF5DD-4BB2-4796-BF18-E6E6BB2B7289}" srcOrd="1" destOrd="0" presId="urn:microsoft.com/office/officeart/2005/8/layout/vList3#1"/>
    <dgm:cxn modelId="{0E27661C-7519-4FB5-944B-AC9A56AD41B5}" type="presParOf" srcId="{3860C3E2-B150-41EA-A824-21960287DE6A}" destId="{819E990B-0AE8-471C-B0ED-FCC7171C47CE}" srcOrd="2" destOrd="0" presId="urn:microsoft.com/office/officeart/2005/8/layout/vList3#1"/>
    <dgm:cxn modelId="{51C328CE-139A-4688-B6D4-9F55E7F573E4}" type="presParOf" srcId="{819E990B-0AE8-471C-B0ED-FCC7171C47CE}" destId="{3ABEE852-400D-4DC2-B02F-FAF4E0B2F716}" srcOrd="0" destOrd="0" presId="urn:microsoft.com/office/officeart/2005/8/layout/vList3#1"/>
    <dgm:cxn modelId="{A065726B-0519-4917-8D58-73E263DB53A1}" type="presParOf" srcId="{819E990B-0AE8-471C-B0ED-FCC7171C47CE}" destId="{A48C4E3F-37E6-411A-B652-A46BEA379499}" srcOrd="1" destOrd="0" presId="urn:microsoft.com/office/officeart/2005/8/layout/vList3#1"/>
    <dgm:cxn modelId="{022AA96A-1FE6-45B8-8491-DB43802E3AD1}" type="presParOf" srcId="{3860C3E2-B150-41EA-A824-21960287DE6A}" destId="{91256D62-1F85-4BA0-BA2E-7988F66CB60A}" srcOrd="3" destOrd="0" presId="urn:microsoft.com/office/officeart/2005/8/layout/vList3#1"/>
    <dgm:cxn modelId="{306ECEA7-3E48-416E-A5C2-3FFE64839657}" type="presParOf" srcId="{3860C3E2-B150-41EA-A824-21960287DE6A}" destId="{3677DFA8-B20C-4057-8997-0087AEEA6ED8}" srcOrd="4" destOrd="0" presId="urn:microsoft.com/office/officeart/2005/8/layout/vList3#1"/>
    <dgm:cxn modelId="{39778B94-4C05-4A95-8EE8-C5D396CF4435}" type="presParOf" srcId="{3677DFA8-B20C-4057-8997-0087AEEA6ED8}" destId="{AB43F16B-51DA-4AF1-9352-A7F99C81692E}" srcOrd="0" destOrd="0" presId="urn:microsoft.com/office/officeart/2005/8/layout/vList3#1"/>
    <dgm:cxn modelId="{CCD73BDC-169B-47E4-BCA8-928E59AE002F}" type="presParOf" srcId="{3677DFA8-B20C-4057-8997-0087AEEA6ED8}" destId="{C8E724EF-DF27-46D6-8439-5419C2D23D13}" srcOrd="1" destOrd="0" presId="urn:microsoft.com/office/officeart/2005/8/layout/vList3#1"/>
    <dgm:cxn modelId="{88D02C8B-ED3E-440F-BCA5-4DF3C454EC85}" type="presParOf" srcId="{3860C3E2-B150-41EA-A824-21960287DE6A}" destId="{FCCFB8AB-0B11-416F-AE64-A79634107E63}" srcOrd="5" destOrd="0" presId="urn:microsoft.com/office/officeart/2005/8/layout/vList3#1"/>
    <dgm:cxn modelId="{3A7C7E70-EE82-4390-9D54-E7CBF8BE12E4}" type="presParOf" srcId="{3860C3E2-B150-41EA-A824-21960287DE6A}" destId="{7C902CCD-84BD-4DE7-9336-F47CB1A1092F}" srcOrd="6" destOrd="0" presId="urn:microsoft.com/office/officeart/2005/8/layout/vList3#1"/>
    <dgm:cxn modelId="{D938D069-6A3D-4B0E-8107-D63D58BF2C11}" type="presParOf" srcId="{7C902CCD-84BD-4DE7-9336-F47CB1A1092F}" destId="{94E2B383-C407-492F-8ED6-F6DFA78B21EE}" srcOrd="0" destOrd="0" presId="urn:microsoft.com/office/officeart/2005/8/layout/vList3#1"/>
    <dgm:cxn modelId="{FCC4B77D-3FA0-431F-82FF-616F875B0937}" type="presParOf" srcId="{7C902CCD-84BD-4DE7-9336-F47CB1A1092F}" destId="{09560866-DDD8-4D65-843B-877888A4AA9A}" srcOrd="1" destOrd="0" presId="urn:microsoft.com/office/officeart/2005/8/layout/vList3#1"/>
    <dgm:cxn modelId="{C4D1A762-767B-46A9-8FAB-D5F64330C4B4}" type="presParOf" srcId="{3860C3E2-B150-41EA-A824-21960287DE6A}" destId="{9CA9CF65-4555-4E2D-8F65-C2F7289D1A25}" srcOrd="7" destOrd="0" presId="urn:microsoft.com/office/officeart/2005/8/layout/vList3#1"/>
    <dgm:cxn modelId="{1E3A125C-6628-465E-B405-3ABA778C3852}" type="presParOf" srcId="{3860C3E2-B150-41EA-A824-21960287DE6A}" destId="{5C81A688-3B41-400B-B4C1-99BE7A078583}" srcOrd="8" destOrd="0" presId="urn:microsoft.com/office/officeart/2005/8/layout/vList3#1"/>
    <dgm:cxn modelId="{D6DC51A8-AE34-4F1B-934A-675FB26B81E0}" type="presParOf" srcId="{5C81A688-3B41-400B-B4C1-99BE7A078583}" destId="{52CAF39F-D302-4715-813A-FB22F437DA58}" srcOrd="0" destOrd="0" presId="urn:microsoft.com/office/officeart/2005/8/layout/vList3#1"/>
    <dgm:cxn modelId="{360E50C0-61CE-4E7F-9520-2B07AD85450D}" type="presParOf" srcId="{5C81A688-3B41-400B-B4C1-99BE7A078583}" destId="{800A2105-D0E8-4C52-8351-938C8190697F}" srcOrd="1" destOrd="0" presId="urn:microsoft.com/office/officeart/2005/8/layout/vList3#1"/>
    <dgm:cxn modelId="{CB38B164-D723-4AA4-A749-BCF1E50A691F}" type="presParOf" srcId="{3860C3E2-B150-41EA-A824-21960287DE6A}" destId="{F3E64FAB-649D-40FA-AB7B-04FDA79AD277}" srcOrd="9" destOrd="0" presId="urn:microsoft.com/office/officeart/2005/8/layout/vList3#1"/>
    <dgm:cxn modelId="{147EE1EF-9C19-4D1E-9154-316F876DEABF}" type="presParOf" srcId="{3860C3E2-B150-41EA-A824-21960287DE6A}" destId="{A6DCF985-FA0B-42E6-B7D3-9BD6DA83480C}" srcOrd="10" destOrd="0" presId="urn:microsoft.com/office/officeart/2005/8/layout/vList3#1"/>
    <dgm:cxn modelId="{17A02CAE-DE18-4417-A147-8892A834E9D7}" type="presParOf" srcId="{A6DCF985-FA0B-42E6-B7D3-9BD6DA83480C}" destId="{92016A70-BCFA-48D6-AF1C-A6809F373E08}" srcOrd="0" destOrd="0" presId="urn:microsoft.com/office/officeart/2005/8/layout/vList3#1"/>
    <dgm:cxn modelId="{38330F32-3180-4D58-957A-8B7A024E3B50}" type="presParOf" srcId="{A6DCF985-FA0B-42E6-B7D3-9BD6DA83480C}" destId="{D909B4CD-C192-4050-8FFD-68BB76597E40}"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4F75F8E-21A9-4B88-BCF1-1C45BF9F9D9C}" type="doc">
      <dgm:prSet loTypeId="urn:microsoft.com/office/officeart/2005/8/layout/vList3#27" loCatId="list" qsTypeId="urn:microsoft.com/office/officeart/2005/8/quickstyle/simple1" qsCatId="simple" csTypeId="urn:microsoft.com/office/officeart/2005/8/colors/accent1_1" csCatId="accent1" phldr="1"/>
      <dgm:spPr/>
    </dgm:pt>
    <dgm:pt modelId="{064396CF-DA6B-4779-9D28-730053447B27}">
      <dgm:prSet phldrT="[Texte]" custT="1"/>
      <dgm:spPr/>
      <dgm:t>
        <a:bodyPr/>
        <a:lstStyle/>
        <a:p>
          <a:r>
            <a:rPr lang="fr-FR" sz="1600" b="1" dirty="0" smtClean="0"/>
            <a:t>Intégration de la solution décisionnelle dans l’intranet de la CNRD et des BPR</a:t>
          </a:r>
          <a:endParaRPr lang="fr-FR" sz="1600" dirty="0"/>
        </a:p>
      </dgm:t>
    </dgm:pt>
    <dgm:pt modelId="{6AB2DCDE-C2FD-48F0-A1B8-5A4A5E9D453C}" type="parTrans" cxnId="{7FF8F0AA-F5A6-4DA1-A36E-93327EA4F446}">
      <dgm:prSet/>
      <dgm:spPr/>
      <dgm:t>
        <a:bodyPr/>
        <a:lstStyle/>
        <a:p>
          <a:endParaRPr lang="fr-FR"/>
        </a:p>
      </dgm:t>
    </dgm:pt>
    <dgm:pt modelId="{288E883D-D722-452E-937B-38108FE4C9EC}" type="sibTrans" cxnId="{7FF8F0AA-F5A6-4DA1-A36E-93327EA4F446}">
      <dgm:prSet/>
      <dgm:spPr/>
      <dgm:t>
        <a:bodyPr/>
        <a:lstStyle/>
        <a:p>
          <a:endParaRPr lang="fr-FR"/>
        </a:p>
      </dgm:t>
    </dgm:pt>
    <dgm:pt modelId="{E7561EBA-D828-49E9-BEA2-FD725C8AA27A}">
      <dgm:prSet phldrT="[Texte]" custT="1"/>
      <dgm:spPr/>
      <dgm:t>
        <a:bodyPr/>
        <a:lstStyle/>
        <a:p>
          <a:endParaRPr lang="fr-FR" sz="1600" b="1" dirty="0" smtClean="0"/>
        </a:p>
        <a:p>
          <a:r>
            <a:rPr lang="fr-FR" sz="1600" b="1" dirty="0" smtClean="0"/>
            <a:t>Elaboration de nouveaux indicateurs de performance</a:t>
          </a:r>
        </a:p>
        <a:p>
          <a:endParaRPr lang="fr-FR" sz="1600" dirty="0"/>
        </a:p>
      </dgm:t>
    </dgm:pt>
    <dgm:pt modelId="{C9F84735-4BC0-49EE-83AD-4E598062A531}" type="parTrans" cxnId="{F7196236-B51C-45C9-858A-9CA199FD41F2}">
      <dgm:prSet/>
      <dgm:spPr/>
      <dgm:t>
        <a:bodyPr/>
        <a:lstStyle/>
        <a:p>
          <a:endParaRPr lang="fr-FR"/>
        </a:p>
      </dgm:t>
    </dgm:pt>
    <dgm:pt modelId="{1C5D981F-5D74-4902-83EB-7ED50CD16D04}" type="sibTrans" cxnId="{F7196236-B51C-45C9-858A-9CA199FD41F2}">
      <dgm:prSet/>
      <dgm:spPr/>
      <dgm:t>
        <a:bodyPr/>
        <a:lstStyle/>
        <a:p>
          <a:endParaRPr lang="fr-FR"/>
        </a:p>
      </dgm:t>
    </dgm:pt>
    <dgm:pt modelId="{B01EB1A0-B44F-470B-9336-4AECE94554B1}" type="pres">
      <dgm:prSet presAssocID="{B4F75F8E-21A9-4B88-BCF1-1C45BF9F9D9C}" presName="linearFlow" presStyleCnt="0">
        <dgm:presLayoutVars>
          <dgm:dir/>
          <dgm:resizeHandles val="exact"/>
        </dgm:presLayoutVars>
      </dgm:prSet>
      <dgm:spPr/>
    </dgm:pt>
    <dgm:pt modelId="{CB87A94B-9E0F-4FA6-82FA-C33A96893E60}" type="pres">
      <dgm:prSet presAssocID="{064396CF-DA6B-4779-9D28-730053447B27}" presName="composite" presStyleCnt="0"/>
      <dgm:spPr/>
    </dgm:pt>
    <dgm:pt modelId="{0238677B-B55B-4E1F-86E2-397A6095DB5A}" type="pres">
      <dgm:prSet presAssocID="{064396CF-DA6B-4779-9D28-730053447B27}" presName="imgShp" presStyleLbl="fgImgPlace1" presStyleIdx="0" presStyleCnt="2"/>
      <dgm:spPr>
        <a:blipFill rotWithShape="1">
          <a:blip xmlns:r="http://schemas.openxmlformats.org/officeDocument/2006/relationships" r:embed="rId1"/>
          <a:stretch>
            <a:fillRect/>
          </a:stretch>
        </a:blipFill>
      </dgm:spPr>
    </dgm:pt>
    <dgm:pt modelId="{CF5CD4AD-618F-476F-9F53-8309B0530B91}" type="pres">
      <dgm:prSet presAssocID="{064396CF-DA6B-4779-9D28-730053447B27}" presName="txShp" presStyleLbl="node1" presStyleIdx="0" presStyleCnt="2" custLinFactNeighborX="1267" custLinFactNeighborY="572">
        <dgm:presLayoutVars>
          <dgm:bulletEnabled val="1"/>
        </dgm:presLayoutVars>
      </dgm:prSet>
      <dgm:spPr/>
      <dgm:t>
        <a:bodyPr/>
        <a:lstStyle/>
        <a:p>
          <a:endParaRPr lang="fr-FR"/>
        </a:p>
      </dgm:t>
    </dgm:pt>
    <dgm:pt modelId="{D1C296B8-A234-4B7C-8AE9-FF72708FFEC1}" type="pres">
      <dgm:prSet presAssocID="{288E883D-D722-452E-937B-38108FE4C9EC}" presName="spacing" presStyleCnt="0"/>
      <dgm:spPr/>
    </dgm:pt>
    <dgm:pt modelId="{BA919E31-D283-4569-B3FB-C79B7D411D9D}" type="pres">
      <dgm:prSet presAssocID="{E7561EBA-D828-49E9-BEA2-FD725C8AA27A}" presName="composite" presStyleCnt="0"/>
      <dgm:spPr/>
    </dgm:pt>
    <dgm:pt modelId="{C3FD31C3-53A3-4FB1-A1C6-E62A8B028CDF}" type="pres">
      <dgm:prSet presAssocID="{E7561EBA-D828-49E9-BEA2-FD725C8AA27A}" presName="imgShp" presStyleLbl="fgImgPlace1" presStyleIdx="1" presStyleCnt="2"/>
      <dgm:spPr>
        <a:blipFill rotWithShape="1">
          <a:blip xmlns:r="http://schemas.openxmlformats.org/officeDocument/2006/relationships" r:embed="rId1"/>
          <a:stretch>
            <a:fillRect/>
          </a:stretch>
        </a:blipFill>
      </dgm:spPr>
    </dgm:pt>
    <dgm:pt modelId="{5CC1B5C0-603B-4464-A186-67A44D8D5167}" type="pres">
      <dgm:prSet presAssocID="{E7561EBA-D828-49E9-BEA2-FD725C8AA27A}" presName="txShp" presStyleLbl="node1" presStyleIdx="1" presStyleCnt="2">
        <dgm:presLayoutVars>
          <dgm:bulletEnabled val="1"/>
        </dgm:presLayoutVars>
      </dgm:prSet>
      <dgm:spPr/>
      <dgm:t>
        <a:bodyPr/>
        <a:lstStyle/>
        <a:p>
          <a:endParaRPr lang="fr-FR"/>
        </a:p>
      </dgm:t>
    </dgm:pt>
  </dgm:ptLst>
  <dgm:cxnLst>
    <dgm:cxn modelId="{AB42D7AD-4FAA-4E32-8C93-924E01BD22F5}" type="presOf" srcId="{B4F75F8E-21A9-4B88-BCF1-1C45BF9F9D9C}" destId="{B01EB1A0-B44F-470B-9336-4AECE94554B1}" srcOrd="0" destOrd="0" presId="urn:microsoft.com/office/officeart/2005/8/layout/vList3#27"/>
    <dgm:cxn modelId="{F0FE043C-DA70-4F3B-A9EE-593A0342E0D8}" type="presOf" srcId="{064396CF-DA6B-4779-9D28-730053447B27}" destId="{CF5CD4AD-618F-476F-9F53-8309B0530B91}" srcOrd="0" destOrd="0" presId="urn:microsoft.com/office/officeart/2005/8/layout/vList3#27"/>
    <dgm:cxn modelId="{442F70C3-8CE7-4162-A2F2-30D918CC79B1}" type="presOf" srcId="{E7561EBA-D828-49E9-BEA2-FD725C8AA27A}" destId="{5CC1B5C0-603B-4464-A186-67A44D8D5167}" srcOrd="0" destOrd="0" presId="urn:microsoft.com/office/officeart/2005/8/layout/vList3#27"/>
    <dgm:cxn modelId="{7FF8F0AA-F5A6-4DA1-A36E-93327EA4F446}" srcId="{B4F75F8E-21A9-4B88-BCF1-1C45BF9F9D9C}" destId="{064396CF-DA6B-4779-9D28-730053447B27}" srcOrd="0" destOrd="0" parTransId="{6AB2DCDE-C2FD-48F0-A1B8-5A4A5E9D453C}" sibTransId="{288E883D-D722-452E-937B-38108FE4C9EC}"/>
    <dgm:cxn modelId="{F7196236-B51C-45C9-858A-9CA199FD41F2}" srcId="{B4F75F8E-21A9-4B88-BCF1-1C45BF9F9D9C}" destId="{E7561EBA-D828-49E9-BEA2-FD725C8AA27A}" srcOrd="1" destOrd="0" parTransId="{C9F84735-4BC0-49EE-83AD-4E598062A531}" sibTransId="{1C5D981F-5D74-4902-83EB-7ED50CD16D04}"/>
    <dgm:cxn modelId="{CDB64F09-156F-4D15-90CA-4F0173FB282F}" type="presParOf" srcId="{B01EB1A0-B44F-470B-9336-4AECE94554B1}" destId="{CB87A94B-9E0F-4FA6-82FA-C33A96893E60}" srcOrd="0" destOrd="0" presId="urn:microsoft.com/office/officeart/2005/8/layout/vList3#27"/>
    <dgm:cxn modelId="{D3537EDF-12A2-4023-B99C-B8D892D05511}" type="presParOf" srcId="{CB87A94B-9E0F-4FA6-82FA-C33A96893E60}" destId="{0238677B-B55B-4E1F-86E2-397A6095DB5A}" srcOrd="0" destOrd="0" presId="urn:microsoft.com/office/officeart/2005/8/layout/vList3#27"/>
    <dgm:cxn modelId="{A6372624-7E55-4E26-A733-DA8C5DBA5B94}" type="presParOf" srcId="{CB87A94B-9E0F-4FA6-82FA-C33A96893E60}" destId="{CF5CD4AD-618F-476F-9F53-8309B0530B91}" srcOrd="1" destOrd="0" presId="urn:microsoft.com/office/officeart/2005/8/layout/vList3#27"/>
    <dgm:cxn modelId="{C0577A99-2B1E-4831-92BC-7BEF69961E07}" type="presParOf" srcId="{B01EB1A0-B44F-470B-9336-4AECE94554B1}" destId="{D1C296B8-A234-4B7C-8AE9-FF72708FFEC1}" srcOrd="1" destOrd="0" presId="urn:microsoft.com/office/officeart/2005/8/layout/vList3#27"/>
    <dgm:cxn modelId="{75F1DDA6-79D4-4ECC-9E7E-65120C29E3CF}" type="presParOf" srcId="{B01EB1A0-B44F-470B-9336-4AECE94554B1}" destId="{BA919E31-D283-4569-B3FB-C79B7D411D9D}" srcOrd="2" destOrd="0" presId="urn:microsoft.com/office/officeart/2005/8/layout/vList3#27"/>
    <dgm:cxn modelId="{E86162B0-8045-43D0-9134-CCFF6A1D8957}" type="presParOf" srcId="{BA919E31-D283-4569-B3FB-C79B7D411D9D}" destId="{C3FD31C3-53A3-4FB1-A1C6-E62A8B028CDF}" srcOrd="0" destOrd="0" presId="urn:microsoft.com/office/officeart/2005/8/layout/vList3#27"/>
    <dgm:cxn modelId="{38B9A645-9FC6-40D6-8DB1-7E7CC59CE87B}" type="presParOf" srcId="{BA919E31-D283-4569-B3FB-C79B7D411D9D}" destId="{5CC1B5C0-603B-4464-A186-67A44D8D5167}" srcOrd="1" destOrd="0" presId="urn:microsoft.com/office/officeart/2005/8/layout/vList3#27"/>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7EAD97-98A8-4FD9-8CC6-AD3A96912FED}" type="doc">
      <dgm:prSet loTypeId="urn:microsoft.com/office/officeart/2005/8/layout/radial3" loCatId="cycle" qsTypeId="urn:microsoft.com/office/officeart/2005/8/quickstyle/simple3" qsCatId="simple" csTypeId="urn:microsoft.com/office/officeart/2005/8/colors/accent1_2" csCatId="accent1" phldr="1"/>
      <dgm:spPr/>
      <dgm:t>
        <a:bodyPr/>
        <a:lstStyle/>
        <a:p>
          <a:endParaRPr lang="fr-FR"/>
        </a:p>
      </dgm:t>
    </dgm:pt>
    <dgm:pt modelId="{F593E4EA-A886-42E4-8464-832BC041D40D}">
      <dgm:prSet phldrT="[Texte]"/>
      <dgm:spPr/>
      <dgm:t>
        <a:bodyPr/>
        <a:lstStyle/>
        <a:p>
          <a:r>
            <a:rPr lang="fr-FR" dirty="0" smtClean="0"/>
            <a:t>Projet</a:t>
          </a:r>
          <a:endParaRPr lang="fr-FR" dirty="0"/>
        </a:p>
      </dgm:t>
    </dgm:pt>
    <dgm:pt modelId="{F166BA68-61AB-4F1A-B0F2-09C9971B5A1A}" type="parTrans" cxnId="{EB897434-90D8-4C88-ABCC-9AFAAA1A1C9D}">
      <dgm:prSet/>
      <dgm:spPr/>
      <dgm:t>
        <a:bodyPr/>
        <a:lstStyle/>
        <a:p>
          <a:endParaRPr lang="fr-FR"/>
        </a:p>
      </dgm:t>
    </dgm:pt>
    <dgm:pt modelId="{6608FFA0-01C9-4257-B420-51B19EFBF6EF}" type="sibTrans" cxnId="{EB897434-90D8-4C88-ABCC-9AFAAA1A1C9D}">
      <dgm:prSet/>
      <dgm:spPr/>
      <dgm:t>
        <a:bodyPr/>
        <a:lstStyle/>
        <a:p>
          <a:endParaRPr lang="fr-FR"/>
        </a:p>
      </dgm:t>
    </dgm:pt>
    <dgm:pt modelId="{3D276616-ADD2-4325-986C-1224E078B1C3}">
      <dgm:prSet phldrT="[Texte]" custT="1"/>
      <dgm:spPr/>
      <dgm:t>
        <a:bodyPr/>
        <a:lstStyle/>
        <a:p>
          <a:r>
            <a:rPr lang="fr-FR" sz="2000" dirty="0" smtClean="0"/>
            <a:t>Budget de fonctionnement</a:t>
          </a:r>
          <a:endParaRPr lang="fr-FR" sz="2000" dirty="0"/>
        </a:p>
      </dgm:t>
    </dgm:pt>
    <dgm:pt modelId="{63BE3017-DE82-4995-B61E-75ACD9072B93}" type="parTrans" cxnId="{B56F101B-C0A5-408C-8330-CEFBCDD8A04A}">
      <dgm:prSet/>
      <dgm:spPr/>
      <dgm:t>
        <a:bodyPr/>
        <a:lstStyle/>
        <a:p>
          <a:endParaRPr lang="fr-FR"/>
        </a:p>
      </dgm:t>
    </dgm:pt>
    <dgm:pt modelId="{B7F637A2-C6E5-4E11-A3D5-43166908725B}" type="sibTrans" cxnId="{B56F101B-C0A5-408C-8330-CEFBCDD8A04A}">
      <dgm:prSet/>
      <dgm:spPr/>
      <dgm:t>
        <a:bodyPr/>
        <a:lstStyle/>
        <a:p>
          <a:endParaRPr lang="fr-FR"/>
        </a:p>
      </dgm:t>
    </dgm:pt>
    <dgm:pt modelId="{B72865E1-35C7-44F6-9972-EA852F58055B}">
      <dgm:prSet phldrT="[Texte]" custT="1"/>
      <dgm:spPr/>
      <dgm:t>
        <a:bodyPr/>
        <a:lstStyle/>
        <a:p>
          <a:r>
            <a:rPr lang="fr-FR" sz="2000" dirty="0" smtClean="0"/>
            <a:t>Immobilisation</a:t>
          </a:r>
          <a:endParaRPr lang="fr-FR" sz="2000" dirty="0"/>
        </a:p>
      </dgm:t>
    </dgm:pt>
    <dgm:pt modelId="{39950BD3-B5DE-4F7F-81C8-C1CB1611E422}" type="parTrans" cxnId="{F9BECFF7-E861-43E6-BA49-301864D8A530}">
      <dgm:prSet/>
      <dgm:spPr/>
      <dgm:t>
        <a:bodyPr/>
        <a:lstStyle/>
        <a:p>
          <a:endParaRPr lang="fr-FR"/>
        </a:p>
      </dgm:t>
    </dgm:pt>
    <dgm:pt modelId="{6204F7BE-8336-4C28-B1B7-2CB521A57F66}" type="sibTrans" cxnId="{F9BECFF7-E861-43E6-BA49-301864D8A530}">
      <dgm:prSet/>
      <dgm:spPr/>
      <dgm:t>
        <a:bodyPr/>
        <a:lstStyle/>
        <a:p>
          <a:endParaRPr lang="fr-FR"/>
        </a:p>
      </dgm:t>
    </dgm:pt>
    <dgm:pt modelId="{CA84BED4-5914-40AA-BB2D-25854DDE9BF1}">
      <dgm:prSet phldrT="[Texte]" custT="1"/>
      <dgm:spPr/>
      <dgm:t>
        <a:bodyPr/>
        <a:lstStyle/>
        <a:p>
          <a:r>
            <a:rPr lang="fr-FR" sz="2000" dirty="0" smtClean="0"/>
            <a:t>Suspens</a:t>
          </a:r>
          <a:endParaRPr lang="fr-FR" sz="2000" dirty="0"/>
        </a:p>
      </dgm:t>
    </dgm:pt>
    <dgm:pt modelId="{91788761-41FF-4608-8AC4-270CF1A748DA}" type="parTrans" cxnId="{D5A73B03-C9FE-4CF4-9B9C-34A3E96CB1F8}">
      <dgm:prSet/>
      <dgm:spPr/>
      <dgm:t>
        <a:bodyPr/>
        <a:lstStyle/>
        <a:p>
          <a:endParaRPr lang="fr-FR"/>
        </a:p>
      </dgm:t>
    </dgm:pt>
    <dgm:pt modelId="{96ADCB07-57FD-454E-AAD2-D74249C260C0}" type="sibTrans" cxnId="{D5A73B03-C9FE-4CF4-9B9C-34A3E96CB1F8}">
      <dgm:prSet/>
      <dgm:spPr/>
      <dgm:t>
        <a:bodyPr/>
        <a:lstStyle/>
        <a:p>
          <a:endParaRPr lang="fr-FR"/>
        </a:p>
      </dgm:t>
    </dgm:pt>
    <dgm:pt modelId="{0F7CDB54-86D4-4ACA-B7F9-B66F872F8EE2}">
      <dgm:prSet phldrT="[Texte]" custT="1"/>
      <dgm:spPr/>
      <dgm:t>
        <a:bodyPr/>
        <a:lstStyle/>
        <a:p>
          <a:r>
            <a:rPr lang="fr-FR" sz="2000" dirty="0" smtClean="0"/>
            <a:t>Anomalies</a:t>
          </a:r>
          <a:endParaRPr lang="fr-FR" sz="2400" dirty="0"/>
        </a:p>
      </dgm:t>
    </dgm:pt>
    <dgm:pt modelId="{E499A2AD-CF40-4888-A671-FBB817E73651}" type="parTrans" cxnId="{0010F1FB-378C-44F6-83A8-5C27650F7EA8}">
      <dgm:prSet/>
      <dgm:spPr/>
      <dgm:t>
        <a:bodyPr/>
        <a:lstStyle/>
        <a:p>
          <a:endParaRPr lang="fr-FR"/>
        </a:p>
      </dgm:t>
    </dgm:pt>
    <dgm:pt modelId="{570A84DF-2C66-45D5-8C29-F1930722ADE2}" type="sibTrans" cxnId="{0010F1FB-378C-44F6-83A8-5C27650F7EA8}">
      <dgm:prSet/>
      <dgm:spPr/>
      <dgm:t>
        <a:bodyPr/>
        <a:lstStyle/>
        <a:p>
          <a:endParaRPr lang="fr-FR"/>
        </a:p>
      </dgm:t>
    </dgm:pt>
    <dgm:pt modelId="{12230519-442F-4EA8-B17F-13782F79F944}">
      <dgm:prSet phldrT="[Texte]" custT="1"/>
      <dgm:spPr/>
      <dgm:t>
        <a:bodyPr/>
        <a:lstStyle/>
        <a:p>
          <a:r>
            <a:rPr lang="fr-FR" sz="2000" dirty="0" smtClean="0"/>
            <a:t>Fournisseurs</a:t>
          </a:r>
          <a:endParaRPr lang="fr-FR" sz="2000" dirty="0"/>
        </a:p>
      </dgm:t>
    </dgm:pt>
    <dgm:pt modelId="{95FE6AA9-D9A3-4E30-9714-6E42C6772D39}" type="parTrans" cxnId="{23843D60-6FF3-41C1-8FCB-E88A7A41EDA9}">
      <dgm:prSet/>
      <dgm:spPr/>
      <dgm:t>
        <a:bodyPr/>
        <a:lstStyle/>
        <a:p>
          <a:endParaRPr lang="fr-FR"/>
        </a:p>
      </dgm:t>
    </dgm:pt>
    <dgm:pt modelId="{F0459A9C-2B13-4505-A257-60341E871209}" type="sibTrans" cxnId="{23843D60-6FF3-41C1-8FCB-E88A7A41EDA9}">
      <dgm:prSet/>
      <dgm:spPr/>
      <dgm:t>
        <a:bodyPr/>
        <a:lstStyle/>
        <a:p>
          <a:endParaRPr lang="fr-FR"/>
        </a:p>
      </dgm:t>
    </dgm:pt>
    <dgm:pt modelId="{9E364605-AB59-42CB-930E-FEFF1588EC2A}" type="pres">
      <dgm:prSet presAssocID="{F57EAD97-98A8-4FD9-8CC6-AD3A96912FED}" presName="composite" presStyleCnt="0">
        <dgm:presLayoutVars>
          <dgm:chMax val="1"/>
          <dgm:dir/>
          <dgm:resizeHandles val="exact"/>
        </dgm:presLayoutVars>
      </dgm:prSet>
      <dgm:spPr/>
      <dgm:t>
        <a:bodyPr/>
        <a:lstStyle/>
        <a:p>
          <a:endParaRPr lang="fr-FR"/>
        </a:p>
      </dgm:t>
    </dgm:pt>
    <dgm:pt modelId="{2F557DC9-D919-43F9-88C8-BAD885D66992}" type="pres">
      <dgm:prSet presAssocID="{F57EAD97-98A8-4FD9-8CC6-AD3A96912FED}" presName="radial" presStyleCnt="0">
        <dgm:presLayoutVars>
          <dgm:animLvl val="ctr"/>
        </dgm:presLayoutVars>
      </dgm:prSet>
      <dgm:spPr/>
    </dgm:pt>
    <dgm:pt modelId="{C158AC92-6409-4585-A12C-6DD06D485133}" type="pres">
      <dgm:prSet presAssocID="{F593E4EA-A886-42E4-8464-832BC041D40D}" presName="centerShape" presStyleLbl="vennNode1" presStyleIdx="0" presStyleCnt="6"/>
      <dgm:spPr/>
      <dgm:t>
        <a:bodyPr/>
        <a:lstStyle/>
        <a:p>
          <a:endParaRPr lang="fr-FR"/>
        </a:p>
      </dgm:t>
    </dgm:pt>
    <dgm:pt modelId="{9CE1D627-1A01-4E78-B216-95BAB6D77F17}" type="pres">
      <dgm:prSet presAssocID="{3D276616-ADD2-4325-986C-1224E078B1C3}" presName="node" presStyleLbl="vennNode1" presStyleIdx="1" presStyleCnt="6" custScaleX="129970">
        <dgm:presLayoutVars>
          <dgm:bulletEnabled val="1"/>
        </dgm:presLayoutVars>
      </dgm:prSet>
      <dgm:spPr/>
      <dgm:t>
        <a:bodyPr/>
        <a:lstStyle/>
        <a:p>
          <a:endParaRPr lang="fr-FR"/>
        </a:p>
      </dgm:t>
    </dgm:pt>
    <dgm:pt modelId="{DFCCAAB2-FE49-47B5-BEF9-C41452E49E56}" type="pres">
      <dgm:prSet presAssocID="{12230519-442F-4EA8-B17F-13782F79F944}" presName="node" presStyleLbl="vennNode1" presStyleIdx="2" presStyleCnt="6" custScaleX="152944" custRadScaleRad="102581" custRadScaleInc="-3681">
        <dgm:presLayoutVars>
          <dgm:bulletEnabled val="1"/>
        </dgm:presLayoutVars>
      </dgm:prSet>
      <dgm:spPr/>
      <dgm:t>
        <a:bodyPr/>
        <a:lstStyle/>
        <a:p>
          <a:endParaRPr lang="fr-FR"/>
        </a:p>
      </dgm:t>
    </dgm:pt>
    <dgm:pt modelId="{6827DD64-A178-4FC6-9738-819C0F5CE808}" type="pres">
      <dgm:prSet presAssocID="{B72865E1-35C7-44F6-9972-EA852F58055B}" presName="node" presStyleLbl="vennNode1" presStyleIdx="3" presStyleCnt="6" custScaleX="140010" custRadScaleRad="102256" custRadScaleInc="-12778">
        <dgm:presLayoutVars>
          <dgm:bulletEnabled val="1"/>
        </dgm:presLayoutVars>
      </dgm:prSet>
      <dgm:spPr/>
      <dgm:t>
        <a:bodyPr/>
        <a:lstStyle/>
        <a:p>
          <a:endParaRPr lang="fr-FR"/>
        </a:p>
      </dgm:t>
    </dgm:pt>
    <dgm:pt modelId="{0FBE0539-D744-4CE5-A9B9-CCB36F53693B}" type="pres">
      <dgm:prSet presAssocID="{CA84BED4-5914-40AA-BB2D-25854DDE9BF1}" presName="node" presStyleLbl="vennNode1" presStyleIdx="4" presStyleCnt="6" custScaleX="128628" custRadScaleRad="98807" custRadScaleInc="14880">
        <dgm:presLayoutVars>
          <dgm:bulletEnabled val="1"/>
        </dgm:presLayoutVars>
      </dgm:prSet>
      <dgm:spPr/>
      <dgm:t>
        <a:bodyPr/>
        <a:lstStyle/>
        <a:p>
          <a:endParaRPr lang="fr-FR"/>
        </a:p>
      </dgm:t>
    </dgm:pt>
    <dgm:pt modelId="{D92EAA15-1C48-4478-9900-BE244DB62CDF}" type="pres">
      <dgm:prSet presAssocID="{0F7CDB54-86D4-4ACA-B7F9-B66F872F8EE2}" presName="node" presStyleLbl="vennNode1" presStyleIdx="5" presStyleCnt="6" custScaleX="139061" custRadScaleRad="102186" custRadScaleInc="-212">
        <dgm:presLayoutVars>
          <dgm:bulletEnabled val="1"/>
        </dgm:presLayoutVars>
      </dgm:prSet>
      <dgm:spPr/>
      <dgm:t>
        <a:bodyPr/>
        <a:lstStyle/>
        <a:p>
          <a:endParaRPr lang="fr-FR"/>
        </a:p>
      </dgm:t>
    </dgm:pt>
  </dgm:ptLst>
  <dgm:cxnLst>
    <dgm:cxn modelId="{9D853DC8-1DAC-4FFA-95B4-38A0F37C2940}" type="presOf" srcId="{0F7CDB54-86D4-4ACA-B7F9-B66F872F8EE2}" destId="{D92EAA15-1C48-4478-9900-BE244DB62CDF}" srcOrd="0" destOrd="0" presId="urn:microsoft.com/office/officeart/2005/8/layout/radial3"/>
    <dgm:cxn modelId="{B56F101B-C0A5-408C-8330-CEFBCDD8A04A}" srcId="{F593E4EA-A886-42E4-8464-832BC041D40D}" destId="{3D276616-ADD2-4325-986C-1224E078B1C3}" srcOrd="0" destOrd="0" parTransId="{63BE3017-DE82-4995-B61E-75ACD9072B93}" sibTransId="{B7F637A2-C6E5-4E11-A3D5-43166908725B}"/>
    <dgm:cxn modelId="{D5A73B03-C9FE-4CF4-9B9C-34A3E96CB1F8}" srcId="{F593E4EA-A886-42E4-8464-832BC041D40D}" destId="{CA84BED4-5914-40AA-BB2D-25854DDE9BF1}" srcOrd="3" destOrd="0" parTransId="{91788761-41FF-4608-8AC4-270CF1A748DA}" sibTransId="{96ADCB07-57FD-454E-AAD2-D74249C260C0}"/>
    <dgm:cxn modelId="{F9BECFF7-E861-43E6-BA49-301864D8A530}" srcId="{F593E4EA-A886-42E4-8464-832BC041D40D}" destId="{B72865E1-35C7-44F6-9972-EA852F58055B}" srcOrd="2" destOrd="0" parTransId="{39950BD3-B5DE-4F7F-81C8-C1CB1611E422}" sibTransId="{6204F7BE-8336-4C28-B1B7-2CB521A57F66}"/>
    <dgm:cxn modelId="{BD974CF4-000C-4E62-8770-A1CEF6788F65}" type="presOf" srcId="{F57EAD97-98A8-4FD9-8CC6-AD3A96912FED}" destId="{9E364605-AB59-42CB-930E-FEFF1588EC2A}" srcOrd="0" destOrd="0" presId="urn:microsoft.com/office/officeart/2005/8/layout/radial3"/>
    <dgm:cxn modelId="{8C983416-4BD0-4A12-A566-27F688B20CE3}" type="presOf" srcId="{B72865E1-35C7-44F6-9972-EA852F58055B}" destId="{6827DD64-A178-4FC6-9738-819C0F5CE808}" srcOrd="0" destOrd="0" presId="urn:microsoft.com/office/officeart/2005/8/layout/radial3"/>
    <dgm:cxn modelId="{0010F1FB-378C-44F6-83A8-5C27650F7EA8}" srcId="{F593E4EA-A886-42E4-8464-832BC041D40D}" destId="{0F7CDB54-86D4-4ACA-B7F9-B66F872F8EE2}" srcOrd="4" destOrd="0" parTransId="{E499A2AD-CF40-4888-A671-FBB817E73651}" sibTransId="{570A84DF-2C66-45D5-8C29-F1930722ADE2}"/>
    <dgm:cxn modelId="{48002A6B-8450-4717-BF31-5E1EDF198446}" type="presOf" srcId="{3D276616-ADD2-4325-986C-1224E078B1C3}" destId="{9CE1D627-1A01-4E78-B216-95BAB6D77F17}" srcOrd="0" destOrd="0" presId="urn:microsoft.com/office/officeart/2005/8/layout/radial3"/>
    <dgm:cxn modelId="{CB7915A9-5950-485F-8173-2770F1A4A8B4}" type="presOf" srcId="{CA84BED4-5914-40AA-BB2D-25854DDE9BF1}" destId="{0FBE0539-D744-4CE5-A9B9-CCB36F53693B}" srcOrd="0" destOrd="0" presId="urn:microsoft.com/office/officeart/2005/8/layout/radial3"/>
    <dgm:cxn modelId="{8D9B0360-6624-417D-B85D-68873E89E7A2}" type="presOf" srcId="{12230519-442F-4EA8-B17F-13782F79F944}" destId="{DFCCAAB2-FE49-47B5-BEF9-C41452E49E56}" srcOrd="0" destOrd="0" presId="urn:microsoft.com/office/officeart/2005/8/layout/radial3"/>
    <dgm:cxn modelId="{23843D60-6FF3-41C1-8FCB-E88A7A41EDA9}" srcId="{F593E4EA-A886-42E4-8464-832BC041D40D}" destId="{12230519-442F-4EA8-B17F-13782F79F944}" srcOrd="1" destOrd="0" parTransId="{95FE6AA9-D9A3-4E30-9714-6E42C6772D39}" sibTransId="{F0459A9C-2B13-4505-A257-60341E871209}"/>
    <dgm:cxn modelId="{EB897434-90D8-4C88-ABCC-9AFAAA1A1C9D}" srcId="{F57EAD97-98A8-4FD9-8CC6-AD3A96912FED}" destId="{F593E4EA-A886-42E4-8464-832BC041D40D}" srcOrd="0" destOrd="0" parTransId="{F166BA68-61AB-4F1A-B0F2-09C9971B5A1A}" sibTransId="{6608FFA0-01C9-4257-B420-51B19EFBF6EF}"/>
    <dgm:cxn modelId="{36D6ABC3-4446-4FD0-8C17-F7759BC49E7D}" type="presOf" srcId="{F593E4EA-A886-42E4-8464-832BC041D40D}" destId="{C158AC92-6409-4585-A12C-6DD06D485133}" srcOrd="0" destOrd="0" presId="urn:microsoft.com/office/officeart/2005/8/layout/radial3"/>
    <dgm:cxn modelId="{BC80CB44-7849-42C4-9962-74D38E885BB1}" type="presParOf" srcId="{9E364605-AB59-42CB-930E-FEFF1588EC2A}" destId="{2F557DC9-D919-43F9-88C8-BAD885D66992}" srcOrd="0" destOrd="0" presId="urn:microsoft.com/office/officeart/2005/8/layout/radial3"/>
    <dgm:cxn modelId="{FB18C47D-6BC5-4E03-AA9C-B4EE69D04744}" type="presParOf" srcId="{2F557DC9-D919-43F9-88C8-BAD885D66992}" destId="{C158AC92-6409-4585-A12C-6DD06D485133}" srcOrd="0" destOrd="0" presId="urn:microsoft.com/office/officeart/2005/8/layout/radial3"/>
    <dgm:cxn modelId="{9FBF5313-086D-4DCB-8231-F92E29E366C5}" type="presParOf" srcId="{2F557DC9-D919-43F9-88C8-BAD885D66992}" destId="{9CE1D627-1A01-4E78-B216-95BAB6D77F17}" srcOrd="1" destOrd="0" presId="urn:microsoft.com/office/officeart/2005/8/layout/radial3"/>
    <dgm:cxn modelId="{52FD0225-1D8F-4452-8A94-8A3963F32392}" type="presParOf" srcId="{2F557DC9-D919-43F9-88C8-BAD885D66992}" destId="{DFCCAAB2-FE49-47B5-BEF9-C41452E49E56}" srcOrd="2" destOrd="0" presId="urn:microsoft.com/office/officeart/2005/8/layout/radial3"/>
    <dgm:cxn modelId="{8FEB0C32-A920-4B9E-9661-DDCB1A98BDA4}" type="presParOf" srcId="{2F557DC9-D919-43F9-88C8-BAD885D66992}" destId="{6827DD64-A178-4FC6-9738-819C0F5CE808}" srcOrd="3" destOrd="0" presId="urn:microsoft.com/office/officeart/2005/8/layout/radial3"/>
    <dgm:cxn modelId="{4D36DF33-DEA8-4AB8-8945-A65CD5BF5FC0}" type="presParOf" srcId="{2F557DC9-D919-43F9-88C8-BAD885D66992}" destId="{0FBE0539-D744-4CE5-A9B9-CCB36F53693B}" srcOrd="4" destOrd="0" presId="urn:microsoft.com/office/officeart/2005/8/layout/radial3"/>
    <dgm:cxn modelId="{32EE49E4-5580-438E-BE6E-199529E3D717}" type="presParOf" srcId="{2F557DC9-D919-43F9-88C8-BAD885D66992}" destId="{D92EAA15-1C48-4478-9900-BE244DB62CDF}" srcOrd="5"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3B934F-A678-4A20-B07A-7352BEB70016}" type="doc">
      <dgm:prSet loTypeId="urn:microsoft.com/office/officeart/2005/8/layout/vList3#2"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EE1CC817-B880-4F5F-9FA6-7DF373472C82}" type="presOf" srcId="{05E122B5-6F96-4708-9CBA-317C66E4A04E}" destId="{74767366-0E4C-4A02-A2A0-1F6120E2A11F}" srcOrd="0" destOrd="0" presId="urn:microsoft.com/office/officeart/2005/8/layout/vList3#2"/>
    <dgm:cxn modelId="{0DB49E77-0472-4A49-861A-8A10727FAF05}" type="presOf" srcId="{C53B934F-A678-4A20-B07A-7352BEB70016}" destId="{C0B86F82-C55C-4A69-9462-A9D82BBC579D}" srcOrd="0" destOrd="0" presId="urn:microsoft.com/office/officeart/2005/8/layout/vList3#2"/>
    <dgm:cxn modelId="{F1D6B496-887D-41DB-8042-E0A24508069C}" srcId="{C53B934F-A678-4A20-B07A-7352BEB70016}" destId="{05E122B5-6F96-4708-9CBA-317C66E4A04E}" srcOrd="0" destOrd="0" parTransId="{CDE9F87E-F968-4C3A-A22C-6AE72C95C399}" sibTransId="{06F944B9-5FC1-483D-B522-B761475D8DC8}"/>
    <dgm:cxn modelId="{507297AB-1E0E-4169-9AA3-5E8223AA7A71}" type="presParOf" srcId="{C0B86F82-C55C-4A69-9462-A9D82BBC579D}" destId="{0E4E2B05-C9F7-40A6-A447-41CAC66304A7}" srcOrd="0" destOrd="0" presId="urn:microsoft.com/office/officeart/2005/8/layout/vList3#2"/>
    <dgm:cxn modelId="{EC5D7DB9-8F6F-43FC-AEB3-67C64213EA8E}" type="presParOf" srcId="{0E4E2B05-C9F7-40A6-A447-41CAC66304A7}" destId="{5073C4D9-96A8-4404-BB0E-54E8338DA32E}" srcOrd="0" destOrd="0" presId="urn:microsoft.com/office/officeart/2005/8/layout/vList3#2"/>
    <dgm:cxn modelId="{57EF0F36-CD6C-4406-84F9-35A301E7F10D}" type="presParOf" srcId="{0E4E2B05-C9F7-40A6-A447-41CAC66304A7}" destId="{74767366-0E4C-4A02-A2A0-1F6120E2A11F}" srcOrd="1" destOrd="0" presId="urn:microsoft.com/office/officeart/2005/8/layout/vList3#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490245-311D-4CB9-82B7-C7DDB6A67529}" type="doc">
      <dgm:prSet loTypeId="urn:microsoft.com/office/officeart/2005/8/layout/vList3#3"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053FAAF7-F6E5-4F85-9504-037DDBE36B39}" type="presOf" srcId="{A818941A-EF30-4B47-86E6-142AD0CC3294}" destId="{494EFE28-B250-42FB-8F91-F95CC59A1BEA}" srcOrd="0" destOrd="0" presId="urn:microsoft.com/office/officeart/2005/8/layout/vList3#3"/>
    <dgm:cxn modelId="{18204F77-C61D-4E38-BC0F-F3AABABC3F94}" type="presOf" srcId="{4C490245-311D-4CB9-82B7-C7DDB6A67529}" destId="{0A41397D-4829-4285-BDA1-367B0F0AF480}" srcOrd="0" destOrd="0" presId="urn:microsoft.com/office/officeart/2005/8/layout/vList3#3"/>
    <dgm:cxn modelId="{110B17E1-DC58-46A6-AF2E-151C925D658F}" type="presParOf" srcId="{0A41397D-4829-4285-BDA1-367B0F0AF480}" destId="{3413174E-ABA2-446F-B5FC-2B9A0F0EBAC8}" srcOrd="0" destOrd="0" presId="urn:microsoft.com/office/officeart/2005/8/layout/vList3#3"/>
    <dgm:cxn modelId="{D6343663-F610-4A8B-A813-7BA039F67C01}" type="presParOf" srcId="{3413174E-ABA2-446F-B5FC-2B9A0F0EBAC8}" destId="{4C01E7EE-30F9-4418-961C-6B3E6CD150AA}" srcOrd="0" destOrd="0" presId="urn:microsoft.com/office/officeart/2005/8/layout/vList3#3"/>
    <dgm:cxn modelId="{E58489A1-9F12-4CA3-85C0-DD018D1FF2D4}" type="presParOf" srcId="{3413174E-ABA2-446F-B5FC-2B9A0F0EBAC8}" destId="{494EFE28-B250-42FB-8F91-F95CC59A1BEA}" srcOrd="1" destOrd="0" presId="urn:microsoft.com/office/officeart/2005/8/layout/vList3#3"/>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616FC0-EB02-4015-9AD3-029F096DDC5A}" type="doc">
      <dgm:prSet loTypeId="urn:microsoft.com/office/officeart/2005/8/layout/vList3#4"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ED1216B-F421-4563-A958-932F1139E073}" type="presOf" srcId="{784FFFE7-8676-4CCA-84C0-930144F2728D}" destId="{6D0E15D0-3E8F-4EBC-887C-31481402E928}" srcOrd="0" destOrd="0" presId="urn:microsoft.com/office/officeart/2005/8/layout/vList3#4"/>
    <dgm:cxn modelId="{A8AF0F0F-D623-48F3-A550-0EB5A2B52D03}" srcId="{DE616FC0-EB02-4015-9AD3-029F096DDC5A}" destId="{784FFFE7-8676-4CCA-84C0-930144F2728D}" srcOrd="0" destOrd="0" parTransId="{126C8FAE-93F2-407E-8A49-9AD3D7EEF88C}" sibTransId="{9EB605DF-B53A-4EB2-A9C8-C8FBBDCF09F6}"/>
    <dgm:cxn modelId="{49B86B91-B637-417B-A00F-BBFEBAD24532}" type="presOf" srcId="{DE616FC0-EB02-4015-9AD3-029F096DDC5A}" destId="{F86A8C47-C75E-4049-9C3C-8150DF4C8EB1}" srcOrd="0" destOrd="0" presId="urn:microsoft.com/office/officeart/2005/8/layout/vList3#4"/>
    <dgm:cxn modelId="{E144BD1C-3678-4C6A-8753-E8D45E0E73D0}" type="presParOf" srcId="{F86A8C47-C75E-4049-9C3C-8150DF4C8EB1}" destId="{20F20330-A427-4BB2-9964-A507C0D8B2B3}" srcOrd="0" destOrd="0" presId="urn:microsoft.com/office/officeart/2005/8/layout/vList3#4"/>
    <dgm:cxn modelId="{139F1A7A-65A9-491A-AA6D-F15E17D51FFB}" type="presParOf" srcId="{20F20330-A427-4BB2-9964-A507C0D8B2B3}" destId="{A6B65F83-8BAE-4BA2-9F5D-18B24F4AAD20}" srcOrd="0" destOrd="0" presId="urn:microsoft.com/office/officeart/2005/8/layout/vList3#4"/>
    <dgm:cxn modelId="{FE1B5111-6CBF-4BE1-923F-78222D3CA698}" type="presParOf" srcId="{20F20330-A427-4BB2-9964-A507C0D8B2B3}" destId="{6D0E15D0-3E8F-4EBC-887C-31481402E928}" srcOrd="1" destOrd="0" presId="urn:microsoft.com/office/officeart/2005/8/layout/vList3#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7ED9E1-3376-4306-A07D-477ED7FE4405}" type="doc">
      <dgm:prSet loTypeId="urn:microsoft.com/office/officeart/2005/8/layout/vList3#5"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10D2C017-3F6F-4925-8F5B-F6CF031754DD}" type="presOf" srcId="{627ED9E1-3376-4306-A07D-477ED7FE4405}" destId="{B0982795-5DE2-4680-A327-3D1E36B28660}" srcOrd="0" destOrd="0" presId="urn:microsoft.com/office/officeart/2005/8/layout/vList3#5"/>
    <dgm:cxn modelId="{E433B73D-91E3-4836-B462-7D2A72E1D9C3}" type="presOf" srcId="{520C1605-E5B1-40A7-AD10-C17CC7C5D1C7}" destId="{A1ADB2BC-00D3-48EF-959F-96CEBD317702}" srcOrd="0" destOrd="0" presId="urn:microsoft.com/office/officeart/2005/8/layout/vList3#5"/>
    <dgm:cxn modelId="{82524E2A-5E3F-48C1-ACA4-0C73469059CC}" srcId="{627ED9E1-3376-4306-A07D-477ED7FE4405}" destId="{520C1605-E5B1-40A7-AD10-C17CC7C5D1C7}" srcOrd="0" destOrd="0" parTransId="{4EE28227-314C-491D-A772-CF9ACE339610}" sibTransId="{E451DF8F-0CC7-4DB4-AA17-796678E120A1}"/>
    <dgm:cxn modelId="{A78046B2-28B3-4863-8F95-2D57C560AB8D}" type="presParOf" srcId="{B0982795-5DE2-4680-A327-3D1E36B28660}" destId="{E9A37301-098A-4437-86BA-2354A232D698}" srcOrd="0" destOrd="0" presId="urn:microsoft.com/office/officeart/2005/8/layout/vList3#5"/>
    <dgm:cxn modelId="{25719886-6F1F-46FC-861C-BA1A430BB18D}" type="presParOf" srcId="{E9A37301-098A-4437-86BA-2354A232D698}" destId="{171FC938-3039-46D7-9DA7-B9231FB220D6}" srcOrd="0" destOrd="0" presId="urn:microsoft.com/office/officeart/2005/8/layout/vList3#5"/>
    <dgm:cxn modelId="{6FFFA91F-8E33-401E-8511-C27E37809A40}" type="presParOf" srcId="{E9A37301-098A-4437-86BA-2354A232D698}" destId="{A1ADB2BC-00D3-48EF-959F-96CEBD317702}" srcOrd="1" destOrd="0" presId="urn:microsoft.com/office/officeart/2005/8/layout/vList3#5"/>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2C7C37-3C33-4C4D-B6F6-B35FE1069B5D}" type="doc">
      <dgm:prSet loTypeId="urn:microsoft.com/office/officeart/2005/8/layout/vList3#6"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619ABBFA-47E6-4E4A-8562-D196CFC44ADE}" type="presOf" srcId="{292C7C37-3C33-4C4D-B6F6-B35FE1069B5D}" destId="{616A117A-F5F8-4D85-932A-C4FD03AE6BD4}" srcOrd="0" destOrd="0" presId="urn:microsoft.com/office/officeart/2005/8/layout/vList3#6"/>
    <dgm:cxn modelId="{C5439849-D734-4E81-800F-A39B2F9916F7}" type="presOf" srcId="{A647DE2A-1491-4F61-A3A7-2D97529433AA}" destId="{7C9B7F5E-F3C0-4447-8089-48CC92100D85}" srcOrd="0" destOrd="0" presId="urn:microsoft.com/office/officeart/2005/8/layout/vList3#6"/>
    <dgm:cxn modelId="{8D3389EC-4FF1-454A-B00C-79644FBECEAC}" srcId="{292C7C37-3C33-4C4D-B6F6-B35FE1069B5D}" destId="{A647DE2A-1491-4F61-A3A7-2D97529433AA}" srcOrd="0" destOrd="0" parTransId="{E4BE9193-168B-401E-A36E-D37BC2E376B2}" sibTransId="{1245563B-70FB-4527-BFC5-1811DD3503CD}"/>
    <dgm:cxn modelId="{1ECF13F4-B3D3-4F05-A054-C58261804284}" type="presParOf" srcId="{616A117A-F5F8-4D85-932A-C4FD03AE6BD4}" destId="{DD15791C-0D97-4E07-8FEF-69BC45B405BE}" srcOrd="0" destOrd="0" presId="urn:microsoft.com/office/officeart/2005/8/layout/vList3#6"/>
    <dgm:cxn modelId="{80DCD9FC-05BD-4E10-9FCF-2B2A1F331A9E}" type="presParOf" srcId="{DD15791C-0D97-4E07-8FEF-69BC45B405BE}" destId="{BDA1EE2F-FB31-46B8-AAA1-ACE4EF878EC7}" srcOrd="0" destOrd="0" presId="urn:microsoft.com/office/officeart/2005/8/layout/vList3#6"/>
    <dgm:cxn modelId="{DE5FBA34-0AAD-44A0-8802-FD718F4AEB13}" type="presParOf" srcId="{DD15791C-0D97-4E07-8FEF-69BC45B405BE}" destId="{7C9B7F5E-F3C0-4447-8089-48CC92100D85}" srcOrd="1" destOrd="0" presId="urn:microsoft.com/office/officeart/2005/8/layout/vList3#6"/>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49DE7B-44DC-4048-A88F-5266D46A1878}">
      <dsp:nvSpPr>
        <dsp:cNvPr id="0" name=""/>
        <dsp:cNvSpPr/>
      </dsp:nvSpPr>
      <dsp:spPr>
        <a:xfrm>
          <a:off x="1073520" y="1440"/>
          <a:ext cx="2320639" cy="11603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fr-FR" sz="2700" kern="1200" dirty="0" smtClean="0"/>
            <a:t>Nouvelles fonctionnalités</a:t>
          </a:r>
          <a:endParaRPr lang="en-US" sz="2700" kern="1200" dirty="0"/>
        </a:p>
      </dsp:txBody>
      <dsp:txXfrm>
        <a:off x="1073520" y="1440"/>
        <a:ext cx="2320639" cy="1160319"/>
      </dsp:txXfrm>
    </dsp:sp>
    <dsp:sp modelId="{40F2CD0F-5A3B-4DDC-BC19-F296475C90A6}">
      <dsp:nvSpPr>
        <dsp:cNvPr id="0" name=""/>
        <dsp:cNvSpPr/>
      </dsp:nvSpPr>
      <dsp:spPr>
        <a:xfrm>
          <a:off x="1305584" y="1161760"/>
          <a:ext cx="232063" cy="870239"/>
        </a:xfrm>
        <a:custGeom>
          <a:avLst/>
          <a:gdLst/>
          <a:ahLst/>
          <a:cxnLst/>
          <a:rect l="0" t="0" r="0" b="0"/>
          <a:pathLst>
            <a:path>
              <a:moveTo>
                <a:pt x="0" y="0"/>
              </a:moveTo>
              <a:lnTo>
                <a:pt x="0" y="870239"/>
              </a:lnTo>
              <a:lnTo>
                <a:pt x="232063" y="870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760F6F-AFDD-4714-B5C7-192E8CBA077A}">
      <dsp:nvSpPr>
        <dsp:cNvPr id="0" name=""/>
        <dsp:cNvSpPr/>
      </dsp:nvSpPr>
      <dsp:spPr>
        <a:xfrm>
          <a:off x="1537648" y="1451840"/>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Matrice de transition</a:t>
          </a:r>
          <a:endParaRPr lang="en-US" sz="2400" kern="1200" dirty="0"/>
        </a:p>
      </dsp:txBody>
      <dsp:txXfrm>
        <a:off x="1537648" y="1451840"/>
        <a:ext cx="1856511" cy="1160319"/>
      </dsp:txXfrm>
    </dsp:sp>
    <dsp:sp modelId="{D8A13EA1-6E9D-4C5E-9C35-3E9C1D00FC7B}">
      <dsp:nvSpPr>
        <dsp:cNvPr id="0" name=""/>
        <dsp:cNvSpPr/>
      </dsp:nvSpPr>
      <dsp:spPr>
        <a:xfrm>
          <a:off x="1305584" y="1161760"/>
          <a:ext cx="232063" cy="2320639"/>
        </a:xfrm>
        <a:custGeom>
          <a:avLst/>
          <a:gdLst/>
          <a:ahLst/>
          <a:cxnLst/>
          <a:rect l="0" t="0" r="0" b="0"/>
          <a:pathLst>
            <a:path>
              <a:moveTo>
                <a:pt x="0" y="0"/>
              </a:moveTo>
              <a:lnTo>
                <a:pt x="0" y="2320639"/>
              </a:lnTo>
              <a:lnTo>
                <a:pt x="232063" y="23206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00049F-CFA3-4779-94A0-60B8EFCA0C21}">
      <dsp:nvSpPr>
        <dsp:cNvPr id="0" name=""/>
        <dsp:cNvSpPr/>
      </dsp:nvSpPr>
      <dsp:spPr>
        <a:xfrm>
          <a:off x="1537648" y="2902239"/>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Paramètres de configuration</a:t>
          </a:r>
          <a:endParaRPr lang="en-US" sz="2400" kern="1200" dirty="0"/>
        </a:p>
      </dsp:txBody>
      <dsp:txXfrm>
        <a:off x="1537648" y="2902239"/>
        <a:ext cx="1856511" cy="1160319"/>
      </dsp:txXfrm>
    </dsp:sp>
    <dsp:sp modelId="{87B650B0-E0CF-4577-A4CD-C030DACFECF0}">
      <dsp:nvSpPr>
        <dsp:cNvPr id="0" name=""/>
        <dsp:cNvSpPr/>
      </dsp:nvSpPr>
      <dsp:spPr>
        <a:xfrm>
          <a:off x="3974319" y="1440"/>
          <a:ext cx="2320639" cy="11603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fr-FR" sz="2700" kern="1200" dirty="0" smtClean="0"/>
            <a:t>Qualité et test</a:t>
          </a:r>
          <a:endParaRPr lang="en-US" sz="2700" kern="1200" dirty="0"/>
        </a:p>
      </dsp:txBody>
      <dsp:txXfrm>
        <a:off x="3974319" y="1440"/>
        <a:ext cx="2320639" cy="1160319"/>
      </dsp:txXfrm>
    </dsp:sp>
    <dsp:sp modelId="{F15EA647-32D3-4187-9376-293D9724B847}">
      <dsp:nvSpPr>
        <dsp:cNvPr id="0" name=""/>
        <dsp:cNvSpPr/>
      </dsp:nvSpPr>
      <dsp:spPr>
        <a:xfrm>
          <a:off x="4206383" y="1161760"/>
          <a:ext cx="232063" cy="870239"/>
        </a:xfrm>
        <a:custGeom>
          <a:avLst/>
          <a:gdLst/>
          <a:ahLst/>
          <a:cxnLst/>
          <a:rect l="0" t="0" r="0" b="0"/>
          <a:pathLst>
            <a:path>
              <a:moveTo>
                <a:pt x="0" y="0"/>
              </a:moveTo>
              <a:lnTo>
                <a:pt x="0" y="870239"/>
              </a:lnTo>
              <a:lnTo>
                <a:pt x="232063" y="870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9DB07-B659-45B4-8896-F690A5B4D8E9}">
      <dsp:nvSpPr>
        <dsp:cNvPr id="0" name=""/>
        <dsp:cNvSpPr/>
      </dsp:nvSpPr>
      <dsp:spPr>
        <a:xfrm>
          <a:off x="4438447" y="1451840"/>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Dette technique</a:t>
          </a:r>
          <a:endParaRPr lang="en-US" sz="2400" kern="1200" dirty="0"/>
        </a:p>
      </dsp:txBody>
      <dsp:txXfrm>
        <a:off x="4438447" y="1451840"/>
        <a:ext cx="1856511" cy="1160319"/>
      </dsp:txXfrm>
    </dsp:sp>
    <dsp:sp modelId="{47C558AA-8DBC-48F3-B120-D8D2049097D8}">
      <dsp:nvSpPr>
        <dsp:cNvPr id="0" name=""/>
        <dsp:cNvSpPr/>
      </dsp:nvSpPr>
      <dsp:spPr>
        <a:xfrm>
          <a:off x="4206383" y="1161760"/>
          <a:ext cx="232063" cy="2320639"/>
        </a:xfrm>
        <a:custGeom>
          <a:avLst/>
          <a:gdLst/>
          <a:ahLst/>
          <a:cxnLst/>
          <a:rect l="0" t="0" r="0" b="0"/>
          <a:pathLst>
            <a:path>
              <a:moveTo>
                <a:pt x="0" y="0"/>
              </a:moveTo>
              <a:lnTo>
                <a:pt x="0" y="2320639"/>
              </a:lnTo>
              <a:lnTo>
                <a:pt x="232063" y="23206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B2BD89-2A9C-4FAF-A865-11A64DB3D02A}">
      <dsp:nvSpPr>
        <dsp:cNvPr id="0" name=""/>
        <dsp:cNvSpPr/>
      </dsp:nvSpPr>
      <dsp:spPr>
        <a:xfrm>
          <a:off x="4438447" y="2902239"/>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Tests Unitaires</a:t>
          </a:r>
          <a:endParaRPr lang="en-US" sz="2400" kern="1200" dirty="0"/>
        </a:p>
      </dsp:txBody>
      <dsp:txXfrm>
        <a:off x="4438447" y="2902239"/>
        <a:ext cx="1856511" cy="1160319"/>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470120" y="398277"/>
          <a:ext cx="1244299" cy="62682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6414" tIns="95250" rIns="177800" bIns="95250" numCol="1" spcCol="1270" anchor="ctr" anchorCtr="0">
          <a:noAutofit/>
        </a:bodyPr>
        <a:lstStyle/>
        <a:p>
          <a:pPr lvl="0" algn="ctr" defTabSz="1111250">
            <a:lnSpc>
              <a:spcPct val="90000"/>
            </a:lnSpc>
            <a:spcBef>
              <a:spcPct val="0"/>
            </a:spcBef>
            <a:spcAft>
              <a:spcPct val="35000"/>
            </a:spcAft>
          </a:pPr>
          <a:r>
            <a:rPr lang="fr-FR" sz="2500" kern="1200" dirty="0" err="1" smtClean="0"/>
            <a:t>Alert</a:t>
          </a:r>
          <a:endParaRPr lang="fr-FR" sz="2500" kern="1200" dirty="0"/>
        </a:p>
      </dsp:txBody>
      <dsp:txXfrm rot="10800000">
        <a:off x="470120" y="398277"/>
        <a:ext cx="1244299" cy="626827"/>
      </dsp:txXfrm>
    </dsp:sp>
    <dsp:sp modelId="{A0E260BE-270F-4F64-9132-B58EF71EEED1}">
      <dsp:nvSpPr>
        <dsp:cNvPr id="0" name=""/>
        <dsp:cNvSpPr/>
      </dsp:nvSpPr>
      <dsp:spPr>
        <a:xfrm>
          <a:off x="156706" y="398277"/>
          <a:ext cx="626827" cy="626827"/>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4C7E2A-15BE-416A-978E-98B6C44CADB3}">
      <dsp:nvSpPr>
        <dsp:cNvPr id="0" name=""/>
        <dsp:cNvSpPr/>
      </dsp:nvSpPr>
      <dsp:spPr>
        <a:xfrm>
          <a:off x="1310547" y="168556"/>
          <a:ext cx="3345195" cy="11617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07FEA-DCDC-4F28-A45B-2B7255FB8D6B}">
      <dsp:nvSpPr>
        <dsp:cNvPr id="0" name=""/>
        <dsp:cNvSpPr/>
      </dsp:nvSpPr>
      <dsp:spPr>
        <a:xfrm>
          <a:off x="2664185" y="3013269"/>
          <a:ext cx="648293" cy="414908"/>
        </a:xfrm>
        <a:prstGeom prst="down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6DEE22-9092-48E7-BCE4-AE9DF663E60F}">
      <dsp:nvSpPr>
        <dsp:cNvPr id="0" name=""/>
        <dsp:cNvSpPr/>
      </dsp:nvSpPr>
      <dsp:spPr>
        <a:xfrm>
          <a:off x="1432427" y="3345195"/>
          <a:ext cx="3111810" cy="77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fr-FR" sz="2700" kern="1200" dirty="0" smtClean="0">
              <a:solidFill>
                <a:schemeClr val="tx2"/>
              </a:solidFill>
            </a:rPr>
            <a:t>Titres</a:t>
          </a:r>
          <a:endParaRPr lang="en-US" sz="2700" kern="1200" dirty="0">
            <a:solidFill>
              <a:schemeClr val="tx2"/>
            </a:solidFill>
          </a:endParaRPr>
        </a:p>
      </dsp:txBody>
      <dsp:txXfrm>
        <a:off x="1432427" y="3345195"/>
        <a:ext cx="3111810" cy="777952"/>
      </dsp:txXfrm>
    </dsp:sp>
    <dsp:sp modelId="{E99CFC41-6023-4BDC-B898-53C5B59B7087}">
      <dsp:nvSpPr>
        <dsp:cNvPr id="0" name=""/>
        <dsp:cNvSpPr/>
      </dsp:nvSpPr>
      <dsp:spPr>
        <a:xfrm>
          <a:off x="2526746" y="1420022"/>
          <a:ext cx="1166928" cy="116692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FR" sz="1600" kern="1200" dirty="0" smtClean="0"/>
            <a:t>prêts auto</a:t>
          </a:r>
          <a:endParaRPr lang="en-US" sz="1600" kern="1200" dirty="0"/>
        </a:p>
      </dsp:txBody>
      <dsp:txXfrm>
        <a:off x="2526746" y="1420022"/>
        <a:ext cx="1166928" cy="1166928"/>
      </dsp:txXfrm>
    </dsp:sp>
    <dsp:sp modelId="{4A08F22E-21E0-4E20-B736-E588BD657195}">
      <dsp:nvSpPr>
        <dsp:cNvPr id="0" name=""/>
        <dsp:cNvSpPr/>
      </dsp:nvSpPr>
      <dsp:spPr>
        <a:xfrm>
          <a:off x="1691744" y="544566"/>
          <a:ext cx="1166928" cy="116692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FR" sz="1600" kern="1200" dirty="0" smtClean="0"/>
            <a:t>prêts étudiants</a:t>
          </a:r>
          <a:endParaRPr lang="en-US" sz="1600" kern="1200" dirty="0"/>
        </a:p>
      </dsp:txBody>
      <dsp:txXfrm>
        <a:off x="1691744" y="544566"/>
        <a:ext cx="1166928" cy="1166928"/>
      </dsp:txXfrm>
    </dsp:sp>
    <dsp:sp modelId="{6AE91858-39B6-49E6-B8BB-A9B96C5104F8}">
      <dsp:nvSpPr>
        <dsp:cNvPr id="0" name=""/>
        <dsp:cNvSpPr/>
      </dsp:nvSpPr>
      <dsp:spPr>
        <a:xfrm>
          <a:off x="3025628" y="298394"/>
          <a:ext cx="1166928" cy="116692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kern="1200" dirty="0" smtClean="0"/>
            <a:t>des créances hypothécaires résidentielles </a:t>
          </a:r>
          <a:endParaRPr lang="en-US" sz="1100" kern="1200" dirty="0"/>
        </a:p>
      </dsp:txBody>
      <dsp:txXfrm>
        <a:off x="3025628" y="298394"/>
        <a:ext cx="1166928" cy="1166928"/>
      </dsp:txXfrm>
    </dsp:sp>
    <dsp:sp modelId="{6B554A00-2D3F-455B-B88B-75015165B3B3}">
      <dsp:nvSpPr>
        <dsp:cNvPr id="0" name=""/>
        <dsp:cNvSpPr/>
      </dsp:nvSpPr>
      <dsp:spPr>
        <a:xfrm>
          <a:off x="1173109" y="25931"/>
          <a:ext cx="3630445" cy="290435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470120" y="398277"/>
          <a:ext cx="1244299" cy="62682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6414" tIns="95250" rIns="177800" bIns="95250" numCol="1" spcCol="1270" anchor="ctr" anchorCtr="0">
          <a:noAutofit/>
        </a:bodyPr>
        <a:lstStyle/>
        <a:p>
          <a:pPr lvl="0" algn="ctr" defTabSz="1111250">
            <a:lnSpc>
              <a:spcPct val="90000"/>
            </a:lnSpc>
            <a:spcBef>
              <a:spcPct val="0"/>
            </a:spcBef>
            <a:spcAft>
              <a:spcPct val="35000"/>
            </a:spcAft>
          </a:pPr>
          <a:r>
            <a:rPr lang="fr-FR" sz="2500" kern="1200" dirty="0" err="1" smtClean="0"/>
            <a:t>Alert</a:t>
          </a:r>
          <a:endParaRPr lang="fr-FR" sz="2500" kern="1200" dirty="0"/>
        </a:p>
      </dsp:txBody>
      <dsp:txXfrm rot="10800000">
        <a:off x="470120" y="398277"/>
        <a:ext cx="1244299" cy="626827"/>
      </dsp:txXfrm>
    </dsp:sp>
    <dsp:sp modelId="{A0E260BE-270F-4F64-9132-B58EF71EEED1}">
      <dsp:nvSpPr>
        <dsp:cNvPr id="0" name=""/>
        <dsp:cNvSpPr/>
      </dsp:nvSpPr>
      <dsp:spPr>
        <a:xfrm>
          <a:off x="156706" y="398277"/>
          <a:ext cx="626827" cy="626827"/>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511703" y="359824"/>
          <a:ext cx="1354358" cy="682271"/>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0863" tIns="83820" rIns="156464" bIns="83820" numCol="1" spcCol="1270" anchor="ctr" anchorCtr="0">
          <a:noAutofit/>
        </a:bodyPr>
        <a:lstStyle/>
        <a:p>
          <a:pPr lvl="0" algn="ctr" defTabSz="977900">
            <a:lnSpc>
              <a:spcPct val="90000"/>
            </a:lnSpc>
            <a:spcBef>
              <a:spcPct val="0"/>
            </a:spcBef>
            <a:spcAft>
              <a:spcPct val="35000"/>
            </a:spcAft>
          </a:pPr>
          <a:r>
            <a:rPr lang="fr-FR" sz="2200" kern="1200" dirty="0" smtClean="0"/>
            <a:t>Alerte</a:t>
          </a:r>
          <a:endParaRPr lang="fr-FR" sz="2200" kern="1200" dirty="0"/>
        </a:p>
      </dsp:txBody>
      <dsp:txXfrm rot="10800000">
        <a:off x="511703" y="359824"/>
        <a:ext cx="1354358" cy="682271"/>
      </dsp:txXfrm>
    </dsp:sp>
    <dsp:sp modelId="{A0E260BE-270F-4F64-9132-B58EF71EEED1}">
      <dsp:nvSpPr>
        <dsp:cNvPr id="0" name=""/>
        <dsp:cNvSpPr/>
      </dsp:nvSpPr>
      <dsp:spPr>
        <a:xfrm>
          <a:off x="170567" y="359824"/>
          <a:ext cx="682271" cy="682271"/>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D0E41F-8660-4029-BBF0-28E8284F5D8D}">
      <dsp:nvSpPr>
        <dsp:cNvPr id="0" name=""/>
        <dsp:cNvSpPr/>
      </dsp:nvSpPr>
      <dsp:spPr>
        <a:xfrm rot="10800000">
          <a:off x="1029149" y="2574"/>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Elaboration des indicateurs de performance </a:t>
          </a:r>
          <a:endParaRPr lang="fr-FR" sz="1600" kern="1200" dirty="0"/>
        </a:p>
      </dsp:txBody>
      <dsp:txXfrm rot="10800000">
        <a:off x="1029149" y="2574"/>
        <a:ext cx="3509278" cy="580933"/>
      </dsp:txXfrm>
    </dsp:sp>
    <dsp:sp modelId="{CD59E74F-5333-447B-8BCB-0952148D4BBB}">
      <dsp:nvSpPr>
        <dsp:cNvPr id="0" name=""/>
        <dsp:cNvSpPr/>
      </dsp:nvSpPr>
      <dsp:spPr>
        <a:xfrm>
          <a:off x="738682" y="2574"/>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0B82A1-5157-4093-98EF-0C10D7B72D51}">
      <dsp:nvSpPr>
        <dsp:cNvPr id="0" name=""/>
        <dsp:cNvSpPr/>
      </dsp:nvSpPr>
      <dsp:spPr>
        <a:xfrm rot="10800000">
          <a:off x="1029149" y="756920"/>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Conception des </a:t>
          </a:r>
          <a:r>
            <a:rPr lang="fr-FR" sz="1600" b="1" kern="1200" dirty="0" err="1" smtClean="0">
              <a:solidFill>
                <a:schemeClr val="tx1"/>
              </a:solidFill>
            </a:rPr>
            <a:t>datamarts</a:t>
          </a:r>
          <a:endParaRPr lang="fr-FR" sz="1600" kern="1200" dirty="0"/>
        </a:p>
      </dsp:txBody>
      <dsp:txXfrm rot="10800000">
        <a:off x="1029149" y="756920"/>
        <a:ext cx="3509278" cy="580933"/>
      </dsp:txXfrm>
    </dsp:sp>
    <dsp:sp modelId="{6BAD05B3-2B0E-4393-8900-42BABAB4D3D1}">
      <dsp:nvSpPr>
        <dsp:cNvPr id="0" name=""/>
        <dsp:cNvSpPr/>
      </dsp:nvSpPr>
      <dsp:spPr>
        <a:xfrm>
          <a:off x="738682" y="756920"/>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63C749-FBAC-4981-9D2E-545A0AFF7C01}">
      <dsp:nvSpPr>
        <dsp:cNvPr id="0" name=""/>
        <dsp:cNvSpPr/>
      </dsp:nvSpPr>
      <dsp:spPr>
        <a:xfrm rot="10800000">
          <a:off x="1029149" y="1511265"/>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Réalisation des tableaux de bord publiés via web et mobile</a:t>
          </a:r>
          <a:endParaRPr lang="fr-FR" sz="1600" kern="1200" dirty="0"/>
        </a:p>
      </dsp:txBody>
      <dsp:txXfrm rot="10800000">
        <a:off x="1029149" y="1511265"/>
        <a:ext cx="3509278" cy="580933"/>
      </dsp:txXfrm>
    </dsp:sp>
    <dsp:sp modelId="{9FFCD57C-26F8-4F9D-90D5-1F50449A26A0}">
      <dsp:nvSpPr>
        <dsp:cNvPr id="0" name=""/>
        <dsp:cNvSpPr/>
      </dsp:nvSpPr>
      <dsp:spPr>
        <a:xfrm>
          <a:off x="738682" y="1511265"/>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F0872D-9280-4597-B237-1E4CF6170978}">
      <dsp:nvSpPr>
        <dsp:cNvPr id="0" name=""/>
        <dsp:cNvSpPr/>
      </dsp:nvSpPr>
      <dsp:spPr>
        <a:xfrm rot="10800000">
          <a:off x="1029149" y="2265611"/>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Génération des alertes en utilisant le module </a:t>
          </a:r>
          <a:r>
            <a:rPr lang="fr-FR" sz="1600" b="1" kern="1200" dirty="0" err="1" smtClean="0">
              <a:solidFill>
                <a:schemeClr val="tx1"/>
              </a:solidFill>
            </a:rPr>
            <a:t>Delivers</a:t>
          </a:r>
          <a:r>
            <a:rPr lang="fr-FR" sz="1600" b="1" kern="1200" dirty="0" smtClean="0">
              <a:solidFill>
                <a:schemeClr val="tx1"/>
              </a:solidFill>
            </a:rPr>
            <a:t> d’OBIEE</a:t>
          </a:r>
          <a:endParaRPr lang="fr-FR" sz="1600" kern="1200" dirty="0"/>
        </a:p>
      </dsp:txBody>
      <dsp:txXfrm rot="10800000">
        <a:off x="1029149" y="2265611"/>
        <a:ext cx="3509278" cy="580933"/>
      </dsp:txXfrm>
    </dsp:sp>
    <dsp:sp modelId="{1110CDFC-A99C-43EA-811C-1B11AA16B529}">
      <dsp:nvSpPr>
        <dsp:cNvPr id="0" name=""/>
        <dsp:cNvSpPr/>
      </dsp:nvSpPr>
      <dsp:spPr>
        <a:xfrm>
          <a:off x="738682" y="2265611"/>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44C236-7A7C-46CD-8819-1FB6A283D93F}">
      <dsp:nvSpPr>
        <dsp:cNvPr id="0" name=""/>
        <dsp:cNvSpPr/>
      </dsp:nvSpPr>
      <dsp:spPr>
        <a:xfrm rot="10800000">
          <a:off x="1029149" y="3019957"/>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Envoi des alertes via mail aux utilisateurs concernés </a:t>
          </a:r>
          <a:endParaRPr lang="fr-FR" sz="1600" kern="1200" dirty="0"/>
        </a:p>
      </dsp:txBody>
      <dsp:txXfrm rot="10800000">
        <a:off x="1029149" y="3019957"/>
        <a:ext cx="3509278" cy="580933"/>
      </dsp:txXfrm>
    </dsp:sp>
    <dsp:sp modelId="{C4DE1C8A-0F10-449A-9997-4639DB2BBB23}">
      <dsp:nvSpPr>
        <dsp:cNvPr id="0" name=""/>
        <dsp:cNvSpPr/>
      </dsp:nvSpPr>
      <dsp:spPr>
        <a:xfrm>
          <a:off x="738682" y="3019957"/>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078D5E-18D9-4157-B0F7-F7FBD700E7E0}">
      <dsp:nvSpPr>
        <dsp:cNvPr id="0" name=""/>
        <dsp:cNvSpPr/>
      </dsp:nvSpPr>
      <dsp:spPr>
        <a:xfrm rot="10800000">
          <a:off x="1299129" y="2293"/>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3820" rIns="156464" bIns="83820" numCol="1" spcCol="1270" anchor="ctr" anchorCtr="0">
          <a:noAutofit/>
        </a:bodyPr>
        <a:lstStyle/>
        <a:p>
          <a:pPr lvl="0" algn="ctr" defTabSz="977900">
            <a:lnSpc>
              <a:spcPct val="90000"/>
            </a:lnSpc>
            <a:spcBef>
              <a:spcPct val="0"/>
            </a:spcBef>
            <a:spcAft>
              <a:spcPct val="35000"/>
            </a:spcAft>
          </a:pPr>
          <a:r>
            <a:rPr lang="fr-FR" sz="2200" kern="1200" dirty="0" smtClean="0"/>
            <a:t>Elaboration des indicateurs</a:t>
          </a:r>
        </a:p>
        <a:p>
          <a:pPr lvl="0" algn="ctr" defTabSz="977900">
            <a:lnSpc>
              <a:spcPct val="90000"/>
            </a:lnSpc>
            <a:spcBef>
              <a:spcPct val="0"/>
            </a:spcBef>
            <a:spcAft>
              <a:spcPct val="35000"/>
            </a:spcAft>
          </a:pPr>
          <a:endParaRPr lang="fr-FR" sz="1300" kern="1200" dirty="0"/>
        </a:p>
      </dsp:txBody>
      <dsp:txXfrm rot="10800000">
        <a:off x="1299129" y="2293"/>
        <a:ext cx="4564841" cy="597352"/>
      </dsp:txXfrm>
    </dsp:sp>
    <dsp:sp modelId="{E8C2E04F-5655-4176-B376-FA335520DAE8}">
      <dsp:nvSpPr>
        <dsp:cNvPr id="0" name=""/>
        <dsp:cNvSpPr/>
      </dsp:nvSpPr>
      <dsp:spPr>
        <a:xfrm>
          <a:off x="1000452" y="2293"/>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48C4E3F-37E6-411A-B652-A46BEA379499}">
      <dsp:nvSpPr>
        <dsp:cNvPr id="0" name=""/>
        <dsp:cNvSpPr/>
      </dsp:nvSpPr>
      <dsp:spPr>
        <a:xfrm rot="10800000">
          <a:off x="1299129" y="777960"/>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3820" rIns="156464" bIns="83820" numCol="1" spcCol="1270" anchor="ctr" anchorCtr="0">
          <a:noAutofit/>
        </a:bodyPr>
        <a:lstStyle/>
        <a:p>
          <a:pPr lvl="0" algn="ctr" defTabSz="977900" rtl="0">
            <a:lnSpc>
              <a:spcPct val="90000"/>
            </a:lnSpc>
            <a:spcBef>
              <a:spcPct val="0"/>
            </a:spcBef>
            <a:spcAft>
              <a:spcPct val="35000"/>
            </a:spcAft>
          </a:pPr>
          <a:r>
            <a:rPr lang="fr-FR" sz="2200" kern="1200" dirty="0" smtClean="0"/>
            <a:t>Création des </a:t>
          </a:r>
          <a:r>
            <a:rPr lang="fr-FR" sz="2200" kern="1200" dirty="0" err="1" smtClean="0"/>
            <a:t>datamarts</a:t>
          </a:r>
          <a:endParaRPr lang="fr-FR" sz="2200" kern="1200" dirty="0"/>
        </a:p>
      </dsp:txBody>
      <dsp:txXfrm rot="10800000">
        <a:off x="1299129" y="777960"/>
        <a:ext cx="4564841" cy="597352"/>
      </dsp:txXfrm>
    </dsp:sp>
    <dsp:sp modelId="{3ABEE852-400D-4DC2-B02F-FAF4E0B2F716}">
      <dsp:nvSpPr>
        <dsp:cNvPr id="0" name=""/>
        <dsp:cNvSpPr/>
      </dsp:nvSpPr>
      <dsp:spPr>
        <a:xfrm>
          <a:off x="1000452" y="777960"/>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8E724EF-DF27-46D6-8439-5419C2D23D13}">
      <dsp:nvSpPr>
        <dsp:cNvPr id="0" name=""/>
        <dsp:cNvSpPr/>
      </dsp:nvSpPr>
      <dsp:spPr>
        <a:xfrm rot="10800000">
          <a:off x="1299129" y="1553626"/>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rtl="0">
            <a:lnSpc>
              <a:spcPct val="90000"/>
            </a:lnSpc>
            <a:spcBef>
              <a:spcPct val="0"/>
            </a:spcBef>
            <a:spcAft>
              <a:spcPct val="35000"/>
            </a:spcAft>
          </a:pPr>
          <a:r>
            <a:rPr lang="fr-FR" sz="2300" kern="1200" dirty="0" smtClean="0"/>
            <a:t>Chargement des données</a:t>
          </a:r>
          <a:endParaRPr lang="fr-FR" sz="2300" kern="1200" dirty="0"/>
        </a:p>
      </dsp:txBody>
      <dsp:txXfrm rot="10800000">
        <a:off x="1299129" y="1553626"/>
        <a:ext cx="4564841" cy="597352"/>
      </dsp:txXfrm>
    </dsp:sp>
    <dsp:sp modelId="{AB43F16B-51DA-4AF1-9352-A7F99C81692E}">
      <dsp:nvSpPr>
        <dsp:cNvPr id="0" name=""/>
        <dsp:cNvSpPr/>
      </dsp:nvSpPr>
      <dsp:spPr>
        <a:xfrm>
          <a:off x="1000452" y="1553626"/>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9560866-DDD8-4D65-843B-877888A4AA9A}">
      <dsp:nvSpPr>
        <dsp:cNvPr id="0" name=""/>
        <dsp:cNvSpPr/>
      </dsp:nvSpPr>
      <dsp:spPr>
        <a:xfrm rot="10800000">
          <a:off x="1299129" y="2329293"/>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smtClean="0"/>
            <a:t>Restitution des données</a:t>
          </a:r>
          <a:endParaRPr lang="fr-FR" sz="2300" kern="1200" dirty="0"/>
        </a:p>
      </dsp:txBody>
      <dsp:txXfrm rot="10800000">
        <a:off x="1299129" y="2329293"/>
        <a:ext cx="4564841" cy="597352"/>
      </dsp:txXfrm>
    </dsp:sp>
    <dsp:sp modelId="{94E2B383-C407-492F-8ED6-F6DFA78B21EE}">
      <dsp:nvSpPr>
        <dsp:cNvPr id="0" name=""/>
        <dsp:cNvSpPr/>
      </dsp:nvSpPr>
      <dsp:spPr>
        <a:xfrm>
          <a:off x="1000452" y="2329293"/>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00A2105-D0E8-4C52-8351-938C8190697F}">
      <dsp:nvSpPr>
        <dsp:cNvPr id="0" name=""/>
        <dsp:cNvSpPr/>
      </dsp:nvSpPr>
      <dsp:spPr>
        <a:xfrm rot="10800000">
          <a:off x="1299129" y="3104959"/>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err="1" smtClean="0"/>
            <a:t>Reporting</a:t>
          </a:r>
          <a:endParaRPr lang="fr-FR" sz="2300" kern="1200" dirty="0"/>
        </a:p>
      </dsp:txBody>
      <dsp:txXfrm rot="10800000">
        <a:off x="1299129" y="3104959"/>
        <a:ext cx="4564841" cy="597352"/>
      </dsp:txXfrm>
    </dsp:sp>
    <dsp:sp modelId="{52CAF39F-D302-4715-813A-FB22F437DA58}">
      <dsp:nvSpPr>
        <dsp:cNvPr id="0" name=""/>
        <dsp:cNvSpPr/>
      </dsp:nvSpPr>
      <dsp:spPr>
        <a:xfrm>
          <a:off x="1000452" y="3104959"/>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909B4CD-C192-4050-8FFD-68BB76597E40}">
      <dsp:nvSpPr>
        <dsp:cNvPr id="0" name=""/>
        <dsp:cNvSpPr/>
      </dsp:nvSpPr>
      <dsp:spPr>
        <a:xfrm rot="10800000">
          <a:off x="1299129" y="3880626"/>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smtClean="0"/>
            <a:t>Facilité d’accès via web et mobile </a:t>
          </a:r>
          <a:endParaRPr lang="fr-FR" sz="2300" kern="1200" dirty="0"/>
        </a:p>
      </dsp:txBody>
      <dsp:txXfrm rot="10800000">
        <a:off x="1299129" y="3880626"/>
        <a:ext cx="4564841" cy="597352"/>
      </dsp:txXfrm>
    </dsp:sp>
    <dsp:sp modelId="{92016A70-BCFA-48D6-AF1C-A6809F373E08}">
      <dsp:nvSpPr>
        <dsp:cNvPr id="0" name=""/>
        <dsp:cNvSpPr/>
      </dsp:nvSpPr>
      <dsp:spPr>
        <a:xfrm>
          <a:off x="1000452" y="3880626"/>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F5CD4AD-618F-476F-9F53-8309B0530B91}">
      <dsp:nvSpPr>
        <dsp:cNvPr id="0" name=""/>
        <dsp:cNvSpPr/>
      </dsp:nvSpPr>
      <dsp:spPr>
        <a:xfrm rot="10800000">
          <a:off x="1075307" y="3880"/>
          <a:ext cx="3452931" cy="647341"/>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60"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t>Intégration de la solution décisionnelle dans l’intranet de la CNRD et des BPR</a:t>
          </a:r>
          <a:endParaRPr lang="fr-FR" sz="1600" kern="1200" dirty="0"/>
        </a:p>
      </dsp:txBody>
      <dsp:txXfrm rot="10800000">
        <a:off x="1075307" y="3880"/>
        <a:ext cx="3452931" cy="647341"/>
      </dsp:txXfrm>
    </dsp:sp>
    <dsp:sp modelId="{0238677B-B55B-4E1F-86E2-397A6095DB5A}">
      <dsp:nvSpPr>
        <dsp:cNvPr id="0" name=""/>
        <dsp:cNvSpPr/>
      </dsp:nvSpPr>
      <dsp:spPr>
        <a:xfrm>
          <a:off x="707887" y="177"/>
          <a:ext cx="647341" cy="647341"/>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C1B5C0-603B-4464-A186-67A44D8D5167}">
      <dsp:nvSpPr>
        <dsp:cNvPr id="0" name=""/>
        <dsp:cNvSpPr/>
      </dsp:nvSpPr>
      <dsp:spPr>
        <a:xfrm rot="10800000">
          <a:off x="1031558" y="809355"/>
          <a:ext cx="3452931" cy="647341"/>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60" tIns="60960" rIns="113792" bIns="60960" numCol="1" spcCol="1270" anchor="ctr" anchorCtr="0">
          <a:noAutofit/>
        </a:bodyPr>
        <a:lstStyle/>
        <a:p>
          <a:pPr lvl="0" algn="ctr" defTabSz="711200">
            <a:lnSpc>
              <a:spcPct val="90000"/>
            </a:lnSpc>
            <a:spcBef>
              <a:spcPct val="0"/>
            </a:spcBef>
            <a:spcAft>
              <a:spcPct val="35000"/>
            </a:spcAft>
          </a:pPr>
          <a:endParaRPr lang="fr-FR" sz="1600" b="1" kern="1200" dirty="0" smtClean="0"/>
        </a:p>
        <a:p>
          <a:pPr lvl="0" algn="ctr" defTabSz="711200">
            <a:lnSpc>
              <a:spcPct val="90000"/>
            </a:lnSpc>
            <a:spcBef>
              <a:spcPct val="0"/>
            </a:spcBef>
            <a:spcAft>
              <a:spcPct val="35000"/>
            </a:spcAft>
          </a:pPr>
          <a:r>
            <a:rPr lang="fr-FR" sz="1600" b="1" kern="1200" dirty="0" smtClean="0"/>
            <a:t>Elaboration de nouveaux indicateurs de performance</a:t>
          </a:r>
        </a:p>
        <a:p>
          <a:pPr lvl="0" algn="ctr" defTabSz="711200">
            <a:lnSpc>
              <a:spcPct val="90000"/>
            </a:lnSpc>
            <a:spcBef>
              <a:spcPct val="0"/>
            </a:spcBef>
            <a:spcAft>
              <a:spcPct val="35000"/>
            </a:spcAft>
          </a:pPr>
          <a:endParaRPr lang="fr-FR" sz="1600" kern="1200" dirty="0"/>
        </a:p>
      </dsp:txBody>
      <dsp:txXfrm rot="10800000">
        <a:off x="1031558" y="809355"/>
        <a:ext cx="3452931" cy="647341"/>
      </dsp:txXfrm>
    </dsp:sp>
    <dsp:sp modelId="{C3FD31C3-53A3-4FB1-A1C6-E62A8B028CDF}">
      <dsp:nvSpPr>
        <dsp:cNvPr id="0" name=""/>
        <dsp:cNvSpPr/>
      </dsp:nvSpPr>
      <dsp:spPr>
        <a:xfrm>
          <a:off x="707887" y="809355"/>
          <a:ext cx="647341" cy="647341"/>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158AC92-6409-4585-A12C-6DD06D485133}">
      <dsp:nvSpPr>
        <dsp:cNvPr id="0" name=""/>
        <dsp:cNvSpPr/>
      </dsp:nvSpPr>
      <dsp:spPr>
        <a:xfrm>
          <a:off x="2429631" y="1108634"/>
          <a:ext cx="2569908" cy="2569908"/>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r>
            <a:rPr lang="fr-FR" sz="5400" kern="1200" dirty="0" smtClean="0"/>
            <a:t>Projet</a:t>
          </a:r>
          <a:endParaRPr lang="fr-FR" sz="5400" kern="1200" dirty="0"/>
        </a:p>
      </dsp:txBody>
      <dsp:txXfrm>
        <a:off x="2429631" y="1108634"/>
        <a:ext cx="2569908" cy="2569908"/>
      </dsp:txXfrm>
    </dsp:sp>
    <dsp:sp modelId="{9CE1D627-1A01-4E78-B216-95BAB6D77F17}">
      <dsp:nvSpPr>
        <dsp:cNvPr id="0" name=""/>
        <dsp:cNvSpPr/>
      </dsp:nvSpPr>
      <dsp:spPr>
        <a:xfrm>
          <a:off x="2879558" y="79287"/>
          <a:ext cx="1670054"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Budget de fonctionnement</a:t>
          </a:r>
          <a:endParaRPr lang="fr-FR" sz="2000" kern="1200" dirty="0"/>
        </a:p>
      </dsp:txBody>
      <dsp:txXfrm>
        <a:off x="2879558" y="79287"/>
        <a:ext cx="1670054" cy="1284954"/>
      </dsp:txXfrm>
    </dsp:sp>
    <dsp:sp modelId="{DFCCAAB2-FE49-47B5-BEF9-C41452E49E56}">
      <dsp:nvSpPr>
        <dsp:cNvPr id="0" name=""/>
        <dsp:cNvSpPr/>
      </dsp:nvSpPr>
      <dsp:spPr>
        <a:xfrm>
          <a:off x="4336743" y="1146303"/>
          <a:ext cx="196526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Fournisseurs</a:t>
          </a:r>
          <a:endParaRPr lang="fr-FR" sz="2000" kern="1200" dirty="0"/>
        </a:p>
      </dsp:txBody>
      <dsp:txXfrm>
        <a:off x="4336743" y="1146303"/>
        <a:ext cx="1965260" cy="1284954"/>
      </dsp:txXfrm>
    </dsp:sp>
    <dsp:sp modelId="{6827DD64-A178-4FC6-9738-819C0F5CE808}">
      <dsp:nvSpPr>
        <dsp:cNvPr id="0" name=""/>
        <dsp:cNvSpPr/>
      </dsp:nvSpPr>
      <dsp:spPr>
        <a:xfrm>
          <a:off x="4028097" y="2955709"/>
          <a:ext cx="1799064"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Immobilisation</a:t>
          </a:r>
          <a:endParaRPr lang="fr-FR" sz="2000" kern="1200" dirty="0"/>
        </a:p>
      </dsp:txBody>
      <dsp:txXfrm>
        <a:off x="4028097" y="2955709"/>
        <a:ext cx="1799064" cy="1284954"/>
      </dsp:txXfrm>
    </dsp:sp>
    <dsp:sp modelId="{0FBE0539-D744-4CE5-A9B9-CCB36F53693B}">
      <dsp:nvSpPr>
        <dsp:cNvPr id="0" name=""/>
        <dsp:cNvSpPr/>
      </dsp:nvSpPr>
      <dsp:spPr>
        <a:xfrm>
          <a:off x="1685718" y="2883715"/>
          <a:ext cx="165281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Suspens</a:t>
          </a:r>
          <a:endParaRPr lang="fr-FR" sz="2000" kern="1200" dirty="0"/>
        </a:p>
      </dsp:txBody>
      <dsp:txXfrm>
        <a:off x="1685718" y="2883715"/>
        <a:ext cx="1652810" cy="1284954"/>
      </dsp:txXfrm>
    </dsp:sp>
    <dsp:sp modelId="{D92EAA15-1C48-4478-9900-BE244DB62CDF}">
      <dsp:nvSpPr>
        <dsp:cNvPr id="0" name=""/>
        <dsp:cNvSpPr/>
      </dsp:nvSpPr>
      <dsp:spPr>
        <a:xfrm>
          <a:off x="1194993" y="1227526"/>
          <a:ext cx="178687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Anomalies</a:t>
          </a:r>
          <a:endParaRPr lang="fr-FR" sz="2400" kern="1200" dirty="0"/>
        </a:p>
      </dsp:txBody>
      <dsp:txXfrm>
        <a:off x="1194993" y="1227526"/>
        <a:ext cx="1786870" cy="128495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8">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9">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10">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1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1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1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1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1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1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0.xml><?xml version="1.0" encoding="utf-8"?>
<dgm:layoutDef xmlns:dgm="http://schemas.openxmlformats.org/drawingml/2006/diagram" xmlns:a="http://schemas.openxmlformats.org/drawingml/2006/main" uniqueId="urn:microsoft.com/office/officeart/2005/8/layout/vList3#1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18">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19">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3#20">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3#2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3#2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3#2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2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2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3#2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3#2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37F5F-C240-400C-8F6D-455081B8B70E}" type="datetimeFigureOut">
              <a:rPr lang="fr-FR" smtClean="0"/>
              <a:pPr/>
              <a:t>29/08/2016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1EE7B8-9A8F-4DCC-B545-5FA947101264}" type="slidenum">
              <a:rPr lang="fr-FR" smtClean="0"/>
              <a:pPr/>
              <a:t>‹#›</a:t>
            </a:fld>
            <a:endParaRPr lang="fr-FR"/>
          </a:p>
        </p:txBody>
      </p:sp>
    </p:spTree>
    <p:extLst>
      <p:ext uri="{BB962C8B-B14F-4D97-AF65-F5344CB8AC3E}">
        <p14:creationId xmlns:p14="http://schemas.microsoft.com/office/powerpoint/2010/main" xmlns="" val="13358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r>
              <a:rPr lang="fr-FR" dirty="0" smtClean="0"/>
              <a:t>Honorable</a:t>
            </a:r>
            <a:r>
              <a:rPr lang="fr-FR" baseline="0" dirty="0" smtClean="0"/>
              <a:t> présence</a:t>
            </a:r>
            <a:r>
              <a:rPr lang="fr-FR" dirty="0" smtClean="0"/>
              <a:t>, </a:t>
            </a:r>
            <a:r>
              <a:rPr lang="fr-FR" dirty="0" err="1" smtClean="0"/>
              <a:t>chere</a:t>
            </a:r>
            <a:r>
              <a:rPr lang="fr-FR" baseline="0" dirty="0" smtClean="0"/>
              <a:t> </a:t>
            </a:r>
            <a:r>
              <a:rPr lang="fr-FR" dirty="0" smtClean="0"/>
              <a:t> assistance Bonjour.</a:t>
            </a:r>
          </a:p>
          <a:p>
            <a:r>
              <a:rPr lang="fr-FR" dirty="0" smtClean="0"/>
              <a:t>Nous</a:t>
            </a:r>
            <a:r>
              <a:rPr lang="fr-FR" baseline="0" dirty="0" smtClean="0"/>
              <a:t> avons </a:t>
            </a:r>
            <a:r>
              <a:rPr lang="fr-FR" dirty="0" smtClean="0"/>
              <a:t>l’immense plaisir de vous présenter  aujourd’hui</a:t>
            </a:r>
            <a:r>
              <a:rPr lang="fr-FR" baseline="0" dirty="0" smtClean="0"/>
              <a:t> notre </a:t>
            </a:r>
            <a:r>
              <a:rPr lang="fr-FR" dirty="0" smtClean="0"/>
              <a:t>projet de fin d’études qui s’intitule «  </a:t>
            </a:r>
            <a:r>
              <a:rPr lang="fr-FR" sz="1200" dirty="0" smtClean="0">
                <a:ln w="0"/>
                <a:solidFill>
                  <a:schemeClr val="tx1"/>
                </a:solidFill>
                <a:effectLst>
                  <a:outerShdw blurRad="38100" dist="19050" dir="2700000" algn="tl" rotWithShape="0">
                    <a:schemeClr val="dk1">
                      <a:alpha val="40000"/>
                    </a:schemeClr>
                  </a:outerShdw>
                </a:effectLst>
              </a:rPr>
              <a:t>Conception et réalisation d’un système décisionnel de la fonction comptable accessible via web et mobile »</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1</a:t>
            </a:fld>
            <a:endParaRPr lang="fr-FR">
              <a:solidFill>
                <a:prstClr val="black"/>
              </a:solidFill>
            </a:endParaRPr>
          </a:p>
        </p:txBody>
      </p:sp>
    </p:spTree>
    <p:extLst>
      <p:ext uri="{BB962C8B-B14F-4D97-AF65-F5344CB8AC3E}">
        <p14:creationId xmlns:p14="http://schemas.microsoft.com/office/powerpoint/2010/main" xmlns="" val="244430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19</a:t>
            </a:fld>
            <a:endParaRPr lang="fr-FR"/>
          </a:p>
        </p:txBody>
      </p:sp>
    </p:spTree>
    <p:extLst>
      <p:ext uri="{BB962C8B-B14F-4D97-AF65-F5344CB8AC3E}">
        <p14:creationId xmlns:p14="http://schemas.microsoft.com/office/powerpoint/2010/main" xmlns="" val="2170759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21</a:t>
            </a:fld>
            <a:endParaRPr lang="fr-FR"/>
          </a:p>
        </p:txBody>
      </p:sp>
    </p:spTree>
    <p:extLst>
      <p:ext uri="{BB962C8B-B14F-4D97-AF65-F5344CB8AC3E}">
        <p14:creationId xmlns:p14="http://schemas.microsoft.com/office/powerpoint/2010/main" xmlns="" val="36749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24</a:t>
            </a:fld>
            <a:endParaRPr lang="fr-FR"/>
          </a:p>
        </p:txBody>
      </p:sp>
    </p:spTree>
    <p:extLst>
      <p:ext uri="{BB962C8B-B14F-4D97-AF65-F5344CB8AC3E}">
        <p14:creationId xmlns:p14="http://schemas.microsoft.com/office/powerpoint/2010/main" xmlns="" val="309719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25</a:t>
            </a:fld>
            <a:endParaRPr lang="fr-FR"/>
          </a:p>
        </p:txBody>
      </p:sp>
    </p:spTree>
    <p:extLst>
      <p:ext uri="{BB962C8B-B14F-4D97-AF65-F5344CB8AC3E}">
        <p14:creationId xmlns:p14="http://schemas.microsoft.com/office/powerpoint/2010/main" xmlns="" val="124859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et a la fin on peut s’assurer que les donnée sont chargé correctement dans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26</a:t>
            </a:fld>
            <a:endParaRPr lang="fr-FR"/>
          </a:p>
        </p:txBody>
      </p:sp>
    </p:spTree>
    <p:extLst>
      <p:ext uri="{BB962C8B-B14F-4D97-AF65-F5344CB8AC3E}">
        <p14:creationId xmlns:p14="http://schemas.microsoft.com/office/powerpoint/2010/main" xmlns="" val="3669591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1-Pour enfin alimenter la table de fait budget de fonctionnement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2-Le statut montre que le chargement des donnée s’est effectué correctement donc nous allons pouvoir passer directement a la phase de </a:t>
            </a:r>
            <a:r>
              <a:rPr lang="fr-FR" sz="1200" kern="1200" baseline="0" dirty="0" err="1" smtClean="0">
                <a:solidFill>
                  <a:schemeClr val="tx1"/>
                </a:solidFill>
                <a:effectLst/>
                <a:latin typeface="+mn-lt"/>
                <a:ea typeface="+mn-ea"/>
                <a:cs typeface="+mn-cs"/>
              </a:rPr>
              <a:t>restit</a:t>
            </a: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27</a:t>
            </a:fld>
            <a:endParaRPr lang="fr-FR"/>
          </a:p>
        </p:txBody>
      </p:sp>
    </p:spTree>
    <p:extLst>
      <p:ext uri="{BB962C8B-B14F-4D97-AF65-F5344CB8AC3E}">
        <p14:creationId xmlns:p14="http://schemas.microsoft.com/office/powerpoint/2010/main" xmlns="" val="386418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28</a:t>
            </a:fld>
            <a:endParaRPr lang="fr-FR"/>
          </a:p>
        </p:txBody>
      </p:sp>
    </p:spTree>
    <p:extLst>
      <p:ext uri="{BB962C8B-B14F-4D97-AF65-F5344CB8AC3E}">
        <p14:creationId xmlns:p14="http://schemas.microsoft.com/office/powerpoint/2010/main" xmlns="" val="3639834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29</a:t>
            </a:fld>
            <a:endParaRPr lang="fr-FR"/>
          </a:p>
        </p:txBody>
      </p:sp>
    </p:spTree>
    <p:extLst>
      <p:ext uri="{BB962C8B-B14F-4D97-AF65-F5344CB8AC3E}">
        <p14:creationId xmlns:p14="http://schemas.microsoft.com/office/powerpoint/2010/main" xmlns="" val="41788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30</a:t>
            </a:fld>
            <a:endParaRPr lang="fr-FR"/>
          </a:p>
        </p:txBody>
      </p:sp>
    </p:spTree>
    <p:extLst>
      <p:ext uri="{BB962C8B-B14F-4D97-AF65-F5344CB8AC3E}">
        <p14:creationId xmlns:p14="http://schemas.microsoft.com/office/powerpoint/2010/main" xmlns="" val="2508135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r>
              <a:rPr lang="fr-FR" dirty="0" smtClean="0"/>
              <a:t>Nous</a:t>
            </a:r>
            <a:r>
              <a:rPr lang="fr-FR" baseline="0" dirty="0" smtClean="0"/>
              <a:t> allons vous montrer une vidéo qui simule la publication des analyses sur le portail web d’oracle BI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31</a:t>
            </a:fld>
            <a:endParaRPr lang="fr-FR"/>
          </a:p>
        </p:txBody>
      </p:sp>
    </p:spTree>
    <p:extLst>
      <p:ext uri="{BB962C8B-B14F-4D97-AF65-F5344CB8AC3E}">
        <p14:creationId xmlns:p14="http://schemas.microsoft.com/office/powerpoint/2010/main" xmlns="" val="988160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plan de notre projet de fin d’étude commence par la présentation du contexte général du projet, on va entamer par la suite l’analyse du besoin, la modélisation, le chargement des données, la restitution des données, </a:t>
            </a:r>
            <a:r>
              <a:rPr lang="fr-FR" baseline="0" dirty="0" err="1" smtClean="0"/>
              <a:t>reporting</a:t>
            </a:r>
            <a:r>
              <a:rPr lang="fr-FR" baseline="0" dirty="0" smtClean="0"/>
              <a:t> et on va finir par la conclusion et les perspectives,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a:t>
            </a:fld>
            <a:endParaRPr lang="fr-FR"/>
          </a:p>
        </p:txBody>
      </p:sp>
    </p:spTree>
    <p:extLst>
      <p:ext uri="{BB962C8B-B14F-4D97-AF65-F5344CB8AC3E}">
        <p14:creationId xmlns:p14="http://schemas.microsoft.com/office/powerpoint/2010/main" xmlns="" val="218894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32</a:t>
            </a:fld>
            <a:endParaRPr lang="fr-FR"/>
          </a:p>
        </p:txBody>
      </p:sp>
    </p:spTree>
    <p:extLst>
      <p:ext uri="{BB962C8B-B14F-4D97-AF65-F5344CB8AC3E}">
        <p14:creationId xmlns:p14="http://schemas.microsoft.com/office/powerpoint/2010/main" xmlns="" val="3831733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r>
              <a:rPr lang="fr-FR" dirty="0" smtClean="0"/>
              <a:t>Honorable</a:t>
            </a:r>
            <a:r>
              <a:rPr lang="fr-FR" baseline="0" dirty="0" smtClean="0"/>
              <a:t> présence</a:t>
            </a:r>
            <a:r>
              <a:rPr lang="fr-FR" dirty="0" smtClean="0"/>
              <a:t>, </a:t>
            </a:r>
            <a:r>
              <a:rPr lang="fr-FR" dirty="0" err="1" smtClean="0"/>
              <a:t>chere</a:t>
            </a:r>
            <a:r>
              <a:rPr lang="fr-FR" baseline="0" dirty="0" smtClean="0"/>
              <a:t> </a:t>
            </a:r>
            <a:r>
              <a:rPr lang="fr-FR" dirty="0" smtClean="0"/>
              <a:t> assistance Bonjour.</a:t>
            </a:r>
          </a:p>
          <a:p>
            <a:r>
              <a:rPr lang="fr-FR" dirty="0" smtClean="0"/>
              <a:t>Nous</a:t>
            </a:r>
            <a:r>
              <a:rPr lang="fr-FR" baseline="0" dirty="0" smtClean="0"/>
              <a:t> avons </a:t>
            </a:r>
            <a:r>
              <a:rPr lang="fr-FR" dirty="0" smtClean="0"/>
              <a:t>l’immense plaisir de vous présenter  aujourd’hui</a:t>
            </a:r>
            <a:r>
              <a:rPr lang="fr-FR" baseline="0" dirty="0" smtClean="0"/>
              <a:t> notre </a:t>
            </a:r>
            <a:r>
              <a:rPr lang="fr-FR" dirty="0" smtClean="0"/>
              <a:t>projet de fin d’études qui s’intitule «  </a:t>
            </a:r>
            <a:r>
              <a:rPr lang="fr-FR" sz="1200" dirty="0" smtClean="0">
                <a:ln w="0"/>
                <a:solidFill>
                  <a:schemeClr val="tx1"/>
                </a:solidFill>
                <a:effectLst>
                  <a:outerShdw blurRad="38100" dist="19050" dir="2700000" algn="tl" rotWithShape="0">
                    <a:schemeClr val="dk1">
                      <a:alpha val="40000"/>
                    </a:schemeClr>
                  </a:outerShdw>
                </a:effectLst>
              </a:rPr>
              <a:t>Conception et réalisation d’un système décisionnel de la fonction comptable accessible via web et mobile »</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35</a:t>
            </a:fld>
            <a:endParaRPr lang="fr-FR">
              <a:solidFill>
                <a:prstClr val="black"/>
              </a:solidFill>
            </a:endParaRPr>
          </a:p>
        </p:txBody>
      </p:sp>
    </p:spTree>
    <p:extLst>
      <p:ext uri="{BB962C8B-B14F-4D97-AF65-F5344CB8AC3E}">
        <p14:creationId xmlns:p14="http://schemas.microsoft.com/office/powerpoint/2010/main" xmlns="" val="244430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banque centrale populaire crée en 1961, à +300M de clients,,,,</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3</a:t>
            </a:fld>
            <a:endParaRPr lang="fr-FR"/>
          </a:p>
        </p:txBody>
      </p:sp>
    </p:spTree>
    <p:extLst>
      <p:ext uri="{BB962C8B-B14F-4D97-AF65-F5344CB8AC3E}">
        <p14:creationId xmlns:p14="http://schemas.microsoft.com/office/powerpoint/2010/main" xmlns="" val="78464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5</a:t>
            </a:fld>
            <a:endParaRPr lang="fr-FR"/>
          </a:p>
        </p:txBody>
      </p:sp>
    </p:spTree>
    <p:extLst>
      <p:ext uri="{BB962C8B-B14F-4D97-AF65-F5344CB8AC3E}">
        <p14:creationId xmlns:p14="http://schemas.microsoft.com/office/powerpoint/2010/main" xmlns="" val="371673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ses objectifs nous avons suivi </a:t>
            </a:r>
            <a:r>
              <a:rPr lang="fr-FR" baseline="0" smtClean="0"/>
              <a:t>le déroulement </a:t>
            </a:r>
            <a:r>
              <a:rPr lang="fr-FR" baseline="0" dirty="0" smtClean="0"/>
              <a:t>suivant :</a:t>
            </a:r>
          </a:p>
          <a:p>
            <a:r>
              <a:rPr lang="fr-FR" baseline="0" dirty="0" smtClean="0"/>
              <a:t>En commençant par une étude d’existant et analyse du besoin,</a:t>
            </a:r>
            <a:br>
              <a:rPr lang="fr-FR" baseline="0" dirty="0" smtClean="0"/>
            </a:br>
            <a:r>
              <a:rPr lang="fr-FR" baseline="0" dirty="0" smtClean="0"/>
              <a:t>qui va amené une modélisation </a:t>
            </a:r>
          </a:p>
          <a:p>
            <a:r>
              <a:rPr lang="fr-FR" baseline="0" dirty="0" smtClean="0"/>
              <a:t>La partie de  </a:t>
            </a:r>
            <a:r>
              <a:rPr lang="fr-FR" baseline="0" dirty="0" err="1" smtClean="0"/>
              <a:t>realisation</a:t>
            </a:r>
            <a:r>
              <a:rPr lang="fr-FR" baseline="0" dirty="0" smtClean="0"/>
              <a:t> se compose en trois </a:t>
            </a:r>
            <a:r>
              <a:rPr lang="fr-FR" baseline="0" dirty="0" err="1" smtClean="0"/>
              <a:t>etapes</a:t>
            </a:r>
            <a:r>
              <a:rPr lang="fr-FR" baseline="0" dirty="0" smtClean="0"/>
              <a:t/>
            </a:r>
            <a:br>
              <a:rPr lang="fr-FR" baseline="0" dirty="0" smtClean="0"/>
            </a:br>
            <a:r>
              <a:rPr lang="fr-FR" baseline="0" dirty="0" smtClean="0"/>
              <a:t>a savoir : 1</a:t>
            </a:r>
          </a:p>
          <a:p>
            <a:r>
              <a:rPr lang="fr-FR" baseline="0" dirty="0" smtClean="0"/>
              <a:t>2</a:t>
            </a:r>
          </a:p>
          <a:p>
            <a:r>
              <a:rPr lang="fr-FR" baseline="0" dirty="0" smtClean="0"/>
              <a:t>3</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7</a:t>
            </a:fld>
            <a:endParaRPr lang="fr-FR"/>
          </a:p>
        </p:txBody>
      </p:sp>
    </p:spTree>
    <p:extLst>
      <p:ext uri="{BB962C8B-B14F-4D97-AF65-F5344CB8AC3E}">
        <p14:creationId xmlns:p14="http://schemas.microsoft.com/office/powerpoint/2010/main" xmlns="" val="98571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dirty="0" smtClean="0"/>
              <a:t>Elle consiste à regrouper des actifs financiers telles que des créances hypothécaires résidentielles ou commerciales, des prêts (prêts auto, prêts étudiants, prêts à la consommation, prêts aux PME…</a:t>
            </a:r>
            <a:r>
              <a:rPr lang="fr-FR" dirty="0" err="1" smtClean="0"/>
              <a:t>etc</a:t>
            </a:r>
            <a:r>
              <a:rPr lang="fr-FR" dirty="0" smtClean="0"/>
              <a:t>) ou d'autres créances, au sein d’un panier et d’émettre des titres « adossés à ces actifs ». </a:t>
            </a:r>
            <a:endParaRPr lang="en-US" dirty="0" smtClean="0"/>
          </a:p>
          <a:p>
            <a:r>
              <a:rPr lang="fr-FR" dirty="0" smtClean="0"/>
              <a:t> </a:t>
            </a:r>
            <a:endParaRPr lang="en-US" dirty="0" smtClean="0"/>
          </a:p>
          <a:p>
            <a:r>
              <a:rPr lang="fr-FR" dirty="0" smtClean="0"/>
              <a:t>On dit alors que les titres émis aux investisseurs sont des titres adossés à des actifs (actifs qui en constituent une garantie). Les revenus versés aux détenteurs des titres sont issus des actifs sous-jacents composant le panier d’actifs.</a:t>
            </a:r>
            <a:endParaRPr lang="en-US" dirty="0" smtClean="0"/>
          </a:p>
          <a:p>
            <a:endParaRPr lang="en-US" dirty="0"/>
          </a:p>
        </p:txBody>
      </p:sp>
      <p:sp>
        <p:nvSpPr>
          <p:cNvPr id="4" name="Slide Number Placeholder 3"/>
          <p:cNvSpPr>
            <a:spLocks noGrp="1"/>
          </p:cNvSpPr>
          <p:nvPr>
            <p:ph type="sldNum" sz="quarter" idx="10"/>
          </p:nvPr>
        </p:nvSpPr>
        <p:spPr/>
        <p:txBody>
          <a:bodyPr/>
          <a:lstStyle/>
          <a:p>
            <a:fld id="{711EE7B8-9A8F-4DCC-B545-5FA947101264}" type="slidenum">
              <a:rPr lang="fr-FR" smtClean="0"/>
              <a:pPr/>
              <a:t>8</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rtl="0"/>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16</a:t>
            </a:fld>
            <a:endParaRPr lang="fr-FR"/>
          </a:p>
        </p:txBody>
      </p:sp>
    </p:spTree>
    <p:extLst>
      <p:ext uri="{BB962C8B-B14F-4D97-AF65-F5344CB8AC3E}">
        <p14:creationId xmlns:p14="http://schemas.microsoft.com/office/powerpoint/2010/main" xmlns="" val="309127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a:t>
            </a:r>
            <a:r>
              <a:rPr lang="fr-FR" baseline="0" dirty="0" smtClean="0"/>
              <a:t> l’analyse des besoins nous avons décidé de diviser le projet en 5 domaines de comptabilité : fournisseurs, </a:t>
            </a:r>
            <a:r>
              <a:rPr lang="fr-FR" baseline="0" dirty="0" err="1" smtClean="0"/>
              <a:t>immoilisation</a:t>
            </a:r>
            <a:r>
              <a:rPr lang="fr-FR" baseline="0" dirty="0" smtClean="0"/>
              <a:t>, suspens, anomalie et budget de fonctionnement, on a identifié pour chaque volet les indicateurs de performance et les dimensions correspondants</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17</a:t>
            </a:fld>
            <a:endParaRPr lang="fr-FR"/>
          </a:p>
        </p:txBody>
      </p:sp>
    </p:spTree>
    <p:extLst>
      <p:ext uri="{BB962C8B-B14F-4D97-AF65-F5344CB8AC3E}">
        <p14:creationId xmlns:p14="http://schemas.microsoft.com/office/powerpoint/2010/main" xmlns="" val="306437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nous avons élaboré la matrice de ventilation, le volet fournisseur contient 5 indicateurs que nous avons jugé pertinents, ces derniers vont être calculé quotidiennement par rapport aux différentes dimensions à savoir temps, secteur, centre de </a:t>
            </a:r>
            <a:r>
              <a:rPr lang="fr-FR" baseline="0" dirty="0" err="1" smtClean="0"/>
              <a:t>respo</a:t>
            </a:r>
            <a:r>
              <a:rPr lang="fr-FR" baseline="0" dirty="0" smtClean="0"/>
              <a:t> et fournisseur, le deuxième volet suspens contient un seul indicateur qui sera calculé par rapport au temps et au </a:t>
            </a:r>
            <a:r>
              <a:rPr lang="fr-FR" baseline="0" dirty="0" err="1" smtClean="0"/>
              <a:t>cr</a:t>
            </a:r>
            <a:r>
              <a:rPr lang="fr-FR" baseline="0" dirty="0" smtClean="0"/>
              <a:t>, le 3eme volet des imputations contient aussi un seul indicateur, le 4-me volet comporte deux indicateurs qui vont être calculé quotidiennement et le 5eme et dernier indicateur comporte 6 indicateurs dont l </a:t>
            </a:r>
            <a:r>
              <a:rPr lang="fr-FR" baseline="0" dirty="0" err="1" smtClean="0"/>
              <a:t>fr-quence</a:t>
            </a:r>
            <a:r>
              <a:rPr lang="fr-FR" baseline="0" dirty="0" smtClean="0"/>
              <a:t> change d’un indicateur à l’autre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18</a:t>
            </a:fld>
            <a:endParaRPr lang="fr-FR"/>
          </a:p>
        </p:txBody>
      </p:sp>
    </p:spTree>
    <p:extLst>
      <p:ext uri="{BB962C8B-B14F-4D97-AF65-F5344CB8AC3E}">
        <p14:creationId xmlns:p14="http://schemas.microsoft.com/office/powerpoint/2010/main" xmlns="" val="369072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389887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304619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454628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2036732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930155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28694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79392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solidFill>
                  <a:prstClr val="black">
                    <a:tint val="75000"/>
                  </a:prstClr>
                </a:solidFill>
              </a:rPr>
              <a:pPr/>
              <a:t>29/08/2016</a:t>
            </a:fld>
            <a:endParaRPr lang="fr-BE">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BE">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1786185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solidFill>
                  <a:prstClr val="black">
                    <a:tint val="75000"/>
                  </a:prstClr>
                </a:solidFill>
              </a:rPr>
              <a:pPr/>
              <a:t>29/08/2016</a:t>
            </a:fld>
            <a:endParaRPr lang="fr-BE">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BE">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108592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solidFill>
                  <a:prstClr val="black">
                    <a:tint val="75000"/>
                  </a:prstClr>
                </a:solidFill>
              </a:rPr>
              <a:pPr/>
              <a:t>29/08/2016</a:t>
            </a:fld>
            <a:endParaRPr lang="fr-BE">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BE">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58898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424968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4240521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969202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2575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50384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279249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00807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pPr/>
              <a:t>29/08/2016</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4016643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pPr/>
              <a:t>29/08/2016</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09361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pPr/>
              <a:t>29/08/2016</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58186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33277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221586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pPr/>
              <a:t>29/08/2016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74200269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40586128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16.png"/><Relationship Id="rId12"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36.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9" Type="http://schemas.openxmlformats.org/officeDocument/2006/relationships/diagramLayout" Target="../diagrams/layout12.xml"/><Relationship Id="rId3" Type="http://schemas.openxmlformats.org/officeDocument/2006/relationships/diagramData" Target="../diagrams/data5.xml"/><Relationship Id="rId21" Type="http://schemas.openxmlformats.org/officeDocument/2006/relationships/diagramColors" Target="../diagrams/colors8.xml"/><Relationship Id="rId34" Type="http://schemas.openxmlformats.org/officeDocument/2006/relationships/diagramLayout" Target="../diagrams/layout11.xml"/><Relationship Id="rId42" Type="http://schemas.microsoft.com/office/2007/relationships/diagramDrawing" Target="../diagrams/drawing12.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33" Type="http://schemas.openxmlformats.org/officeDocument/2006/relationships/diagramData" Target="../diagrams/data11.xml"/><Relationship Id="rId38" Type="http://schemas.openxmlformats.org/officeDocument/2006/relationships/diagramData" Target="../diagrams/data12.xml"/><Relationship Id="rId2" Type="http://schemas.openxmlformats.org/officeDocument/2006/relationships/notesSlide" Target="../notesSlides/notesSlide13.xml"/><Relationship Id="rId16" Type="http://schemas.openxmlformats.org/officeDocument/2006/relationships/diagramColors" Target="../diagrams/colors7.xml"/><Relationship Id="rId20" Type="http://schemas.openxmlformats.org/officeDocument/2006/relationships/diagramQuickStyle" Target="../diagrams/quickStyle8.xml"/><Relationship Id="rId29" Type="http://schemas.openxmlformats.org/officeDocument/2006/relationships/diagramLayout" Target="../diagrams/layout10.xml"/><Relationship Id="rId41" Type="http://schemas.openxmlformats.org/officeDocument/2006/relationships/diagramColors" Target="../diagrams/colors12.xml"/><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32" Type="http://schemas.microsoft.com/office/2007/relationships/diagramDrawing" Target="../diagrams/drawing10.xml"/><Relationship Id="rId37" Type="http://schemas.microsoft.com/office/2007/relationships/diagramDrawing" Target="../diagrams/drawing11.xml"/><Relationship Id="rId40" Type="http://schemas.openxmlformats.org/officeDocument/2006/relationships/diagramQuickStyle" Target="../diagrams/quickStyle12.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28" Type="http://schemas.openxmlformats.org/officeDocument/2006/relationships/diagramData" Target="../diagrams/data10.xml"/><Relationship Id="rId36" Type="http://schemas.openxmlformats.org/officeDocument/2006/relationships/diagramColors" Target="../diagrams/colors11.xml"/><Relationship Id="rId10" Type="http://schemas.openxmlformats.org/officeDocument/2006/relationships/diagramQuickStyle" Target="../diagrams/quickStyle6.xml"/><Relationship Id="rId19" Type="http://schemas.openxmlformats.org/officeDocument/2006/relationships/diagramLayout" Target="../diagrams/layout8.xml"/><Relationship Id="rId31" Type="http://schemas.openxmlformats.org/officeDocument/2006/relationships/diagramColors" Target="../diagrams/colors10.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 Id="rId30" Type="http://schemas.openxmlformats.org/officeDocument/2006/relationships/diagramQuickStyle" Target="../diagrams/quickStyle10.xml"/><Relationship Id="rId35" Type="http://schemas.openxmlformats.org/officeDocument/2006/relationships/diagramQuickStyle" Target="../diagrams/quickStyle11.xml"/><Relationship Id="rId43"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18" Type="http://schemas.openxmlformats.org/officeDocument/2006/relationships/diagramData" Target="../diagrams/data16.xml"/><Relationship Id="rId26" Type="http://schemas.openxmlformats.org/officeDocument/2006/relationships/diagramColors" Target="../diagrams/colors17.xml"/><Relationship Id="rId39" Type="http://schemas.openxmlformats.org/officeDocument/2006/relationships/diagramLayout" Target="../diagrams/layout20.xml"/><Relationship Id="rId3" Type="http://schemas.openxmlformats.org/officeDocument/2006/relationships/diagramData" Target="../diagrams/data13.xml"/><Relationship Id="rId21" Type="http://schemas.openxmlformats.org/officeDocument/2006/relationships/diagramColors" Target="../diagrams/colors16.xml"/><Relationship Id="rId34" Type="http://schemas.openxmlformats.org/officeDocument/2006/relationships/diagramLayout" Target="../diagrams/layout19.xml"/><Relationship Id="rId42" Type="http://schemas.microsoft.com/office/2007/relationships/diagramDrawing" Target="../diagrams/drawing20.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5" Type="http://schemas.openxmlformats.org/officeDocument/2006/relationships/diagramQuickStyle" Target="../diagrams/quickStyle17.xml"/><Relationship Id="rId33" Type="http://schemas.openxmlformats.org/officeDocument/2006/relationships/diagramData" Target="../diagrams/data19.xml"/><Relationship Id="rId38" Type="http://schemas.openxmlformats.org/officeDocument/2006/relationships/diagramData" Target="../diagrams/data20.xml"/><Relationship Id="rId2" Type="http://schemas.openxmlformats.org/officeDocument/2006/relationships/notesSlide" Target="../notesSlides/notesSlide16.xml"/><Relationship Id="rId16" Type="http://schemas.openxmlformats.org/officeDocument/2006/relationships/diagramColors" Target="../diagrams/colors15.xml"/><Relationship Id="rId20" Type="http://schemas.openxmlformats.org/officeDocument/2006/relationships/diagramQuickStyle" Target="../diagrams/quickStyle16.xml"/><Relationship Id="rId29" Type="http://schemas.openxmlformats.org/officeDocument/2006/relationships/diagramLayout" Target="../diagrams/layout18.xml"/><Relationship Id="rId41" Type="http://schemas.openxmlformats.org/officeDocument/2006/relationships/diagramColors" Target="../diagrams/colors20.xml"/><Relationship Id="rId1" Type="http://schemas.openxmlformats.org/officeDocument/2006/relationships/slideLayout" Target="../slideLayouts/slideLayout13.xml"/><Relationship Id="rId6" Type="http://schemas.openxmlformats.org/officeDocument/2006/relationships/diagramColors" Target="../diagrams/colors13.xml"/><Relationship Id="rId11" Type="http://schemas.openxmlformats.org/officeDocument/2006/relationships/diagramColors" Target="../diagrams/colors14.xml"/><Relationship Id="rId24" Type="http://schemas.openxmlformats.org/officeDocument/2006/relationships/diagramLayout" Target="../diagrams/layout17.xml"/><Relationship Id="rId32" Type="http://schemas.microsoft.com/office/2007/relationships/diagramDrawing" Target="../diagrams/drawing18.xml"/><Relationship Id="rId37" Type="http://schemas.microsoft.com/office/2007/relationships/diagramDrawing" Target="../diagrams/drawing19.xml"/><Relationship Id="rId40" Type="http://schemas.openxmlformats.org/officeDocument/2006/relationships/diagramQuickStyle" Target="../diagrams/quickStyle20.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23" Type="http://schemas.openxmlformats.org/officeDocument/2006/relationships/diagramData" Target="../diagrams/data17.xml"/><Relationship Id="rId28" Type="http://schemas.openxmlformats.org/officeDocument/2006/relationships/diagramData" Target="../diagrams/data18.xml"/><Relationship Id="rId36" Type="http://schemas.openxmlformats.org/officeDocument/2006/relationships/diagramColors" Target="../diagrams/colors19.xml"/><Relationship Id="rId10" Type="http://schemas.openxmlformats.org/officeDocument/2006/relationships/diagramQuickStyle" Target="../diagrams/quickStyle14.xml"/><Relationship Id="rId19" Type="http://schemas.openxmlformats.org/officeDocument/2006/relationships/diagramLayout" Target="../diagrams/layout16.xml"/><Relationship Id="rId31" Type="http://schemas.openxmlformats.org/officeDocument/2006/relationships/diagramColors" Target="../diagrams/colors18.xml"/><Relationship Id="rId44" Type="http://schemas.openxmlformats.org/officeDocument/2006/relationships/image" Target="../media/image58.png"/><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 Id="rId22" Type="http://schemas.microsoft.com/office/2007/relationships/diagramDrawing" Target="../diagrams/drawing16.xml"/><Relationship Id="rId27" Type="http://schemas.microsoft.com/office/2007/relationships/diagramDrawing" Target="../diagrams/drawing17.xml"/><Relationship Id="rId30" Type="http://schemas.openxmlformats.org/officeDocument/2006/relationships/diagramQuickStyle" Target="../diagrams/quickStyle18.xml"/><Relationship Id="rId35" Type="http://schemas.openxmlformats.org/officeDocument/2006/relationships/diagramQuickStyle" Target="../diagrams/quickStyle19.xml"/><Relationship Id="rId43"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diagramData" Target="../diagrams/data24.xml"/><Relationship Id="rId26" Type="http://schemas.openxmlformats.org/officeDocument/2006/relationships/diagramColors" Target="../diagrams/colors25.xml"/><Relationship Id="rId39" Type="http://schemas.openxmlformats.org/officeDocument/2006/relationships/diagramLayout" Target="../diagrams/layout28.xml"/><Relationship Id="rId3" Type="http://schemas.openxmlformats.org/officeDocument/2006/relationships/diagramData" Target="../diagrams/data21.xml"/><Relationship Id="rId21" Type="http://schemas.openxmlformats.org/officeDocument/2006/relationships/diagramColors" Target="../diagrams/colors24.xml"/><Relationship Id="rId34" Type="http://schemas.openxmlformats.org/officeDocument/2006/relationships/diagramLayout" Target="../diagrams/layout27.xml"/><Relationship Id="rId42" Type="http://schemas.microsoft.com/office/2007/relationships/diagramDrawing" Target="../diagrams/drawing28.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5" Type="http://schemas.openxmlformats.org/officeDocument/2006/relationships/diagramQuickStyle" Target="../diagrams/quickStyle25.xml"/><Relationship Id="rId33" Type="http://schemas.openxmlformats.org/officeDocument/2006/relationships/diagramData" Target="../diagrams/data27.xml"/><Relationship Id="rId38" Type="http://schemas.openxmlformats.org/officeDocument/2006/relationships/diagramData" Target="../diagrams/data28.xml"/><Relationship Id="rId2" Type="http://schemas.openxmlformats.org/officeDocument/2006/relationships/notesSlide" Target="../notesSlides/notesSlide18.xml"/><Relationship Id="rId16" Type="http://schemas.openxmlformats.org/officeDocument/2006/relationships/diagramColors" Target="../diagrams/colors23.xml"/><Relationship Id="rId20" Type="http://schemas.openxmlformats.org/officeDocument/2006/relationships/diagramQuickStyle" Target="../diagrams/quickStyle24.xml"/><Relationship Id="rId29" Type="http://schemas.openxmlformats.org/officeDocument/2006/relationships/diagramLayout" Target="../diagrams/layout26.xml"/><Relationship Id="rId41" Type="http://schemas.openxmlformats.org/officeDocument/2006/relationships/diagramColors" Target="../diagrams/colors28.xml"/><Relationship Id="rId1" Type="http://schemas.openxmlformats.org/officeDocument/2006/relationships/slideLayout" Target="../slideLayouts/slideLayout13.xml"/><Relationship Id="rId6" Type="http://schemas.openxmlformats.org/officeDocument/2006/relationships/diagramColors" Target="../diagrams/colors21.xml"/><Relationship Id="rId11" Type="http://schemas.openxmlformats.org/officeDocument/2006/relationships/diagramColors" Target="../diagrams/colors22.xml"/><Relationship Id="rId24" Type="http://schemas.openxmlformats.org/officeDocument/2006/relationships/diagramLayout" Target="../diagrams/layout25.xml"/><Relationship Id="rId32" Type="http://schemas.microsoft.com/office/2007/relationships/diagramDrawing" Target="../diagrams/drawing26.xml"/><Relationship Id="rId37" Type="http://schemas.microsoft.com/office/2007/relationships/diagramDrawing" Target="../diagrams/drawing27.xml"/><Relationship Id="rId40" Type="http://schemas.openxmlformats.org/officeDocument/2006/relationships/diagramQuickStyle" Target="../diagrams/quickStyle28.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23" Type="http://schemas.openxmlformats.org/officeDocument/2006/relationships/diagramData" Target="../diagrams/data25.xml"/><Relationship Id="rId28" Type="http://schemas.openxmlformats.org/officeDocument/2006/relationships/diagramData" Target="../diagrams/data26.xml"/><Relationship Id="rId36" Type="http://schemas.openxmlformats.org/officeDocument/2006/relationships/diagramColors" Target="../diagrams/colors27.xml"/><Relationship Id="rId10" Type="http://schemas.openxmlformats.org/officeDocument/2006/relationships/diagramQuickStyle" Target="../diagrams/quickStyle22.xml"/><Relationship Id="rId19" Type="http://schemas.openxmlformats.org/officeDocument/2006/relationships/diagramLayout" Target="../diagrams/layout24.xml"/><Relationship Id="rId31" Type="http://schemas.openxmlformats.org/officeDocument/2006/relationships/diagramColors" Target="../diagrams/colors26.xml"/><Relationship Id="rId44" Type="http://schemas.openxmlformats.org/officeDocument/2006/relationships/image" Target="../media/image58.png"/><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 Id="rId22" Type="http://schemas.microsoft.com/office/2007/relationships/diagramDrawing" Target="../diagrams/drawing24.xml"/><Relationship Id="rId27" Type="http://schemas.microsoft.com/office/2007/relationships/diagramDrawing" Target="../diagrams/drawing25.xml"/><Relationship Id="rId30" Type="http://schemas.openxmlformats.org/officeDocument/2006/relationships/diagramQuickStyle" Target="../diagrams/quickStyle26.xml"/><Relationship Id="rId35" Type="http://schemas.openxmlformats.org/officeDocument/2006/relationships/diagramQuickStyle" Target="../diagrams/quickStyle27.xml"/><Relationship Id="rId43"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2" Type="http://schemas.openxmlformats.org/officeDocument/2006/relationships/diagramData" Target="../diagrams/data29.xml"/><Relationship Id="rId1" Type="http://schemas.openxmlformats.org/officeDocument/2006/relationships/slideLayout" Target="../slideLayouts/slideLayout13.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915652" y="2375577"/>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smtClean="0">
                <a:ln w="0"/>
                <a:solidFill>
                  <a:schemeClr val="tx1"/>
                </a:solidFill>
                <a:effectLst>
                  <a:outerShdw blurRad="38100" dist="19050" dir="2700000" algn="tl" rotWithShape="0">
                    <a:schemeClr val="dk1">
                      <a:alpha val="40000"/>
                    </a:schemeClr>
                  </a:outerShdw>
                </a:effectLst>
              </a:rPr>
              <a:t>Assistance développement java sur un moteur de calcul de risque de crédit et liquidité pour la titrisation</a:t>
            </a:r>
            <a:endParaRPr lang="fr-FR"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646331"/>
          </a:xfrm>
          <a:prstGeom prst="rect">
            <a:avLst/>
          </a:prstGeom>
        </p:spPr>
        <p:txBody>
          <a:bodyPr wrap="square">
            <a:spAutoFit/>
          </a:bodyPr>
          <a:lstStyle/>
          <a:p>
            <a:pPr lvl="0"/>
            <a:r>
              <a:rPr lang="en-US" b="1" i="1" dirty="0" smtClean="0"/>
              <a:t>Mme. </a:t>
            </a:r>
            <a:r>
              <a:rPr lang="en-US" b="1" i="1" dirty="0" smtClean="0"/>
              <a:t>Anne-Marie HUGUES </a:t>
            </a:r>
            <a:endParaRPr lang="fr-FR" dirty="0"/>
          </a:p>
          <a:p>
            <a:pPr lvl="0"/>
            <a:r>
              <a:rPr lang="fr-FR" b="1" i="1" dirty="0"/>
              <a:t>M. </a:t>
            </a:r>
            <a:r>
              <a:rPr lang="en-US" b="1" i="1" dirty="0" smtClean="0"/>
              <a:t>Olivier TERRIEN</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SABRI</a:t>
            </a: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a:t>
            </a:r>
            <a:r>
              <a:rPr lang="fr-FR" sz="1400" dirty="0" smtClean="0"/>
              <a:t>du Master</a:t>
            </a:r>
            <a:endParaRPr lang="fr-FR" sz="1400" dirty="0"/>
          </a:p>
          <a:p>
            <a:pPr algn="ctr"/>
            <a:r>
              <a:rPr lang="fr-FR" sz="1400" dirty="0"/>
              <a:t>Option : </a:t>
            </a:r>
            <a:r>
              <a:rPr lang="fr-FR" sz="1400" dirty="0" smtClean="0"/>
              <a:t>IMAFA</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a:t>
            </a: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2015/2016</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16" name="Picture 15" descr="logo-societe-generale.png"/>
          <p:cNvPicPr>
            <a:picLocks noChangeAspect="1"/>
          </p:cNvPicPr>
          <p:nvPr/>
        </p:nvPicPr>
        <p:blipFill>
          <a:blip r:embed="rId3" cstate="print"/>
          <a:stretch>
            <a:fillRect/>
          </a:stretch>
        </p:blipFill>
        <p:spPr>
          <a:xfrm>
            <a:off x="6588224" y="260648"/>
            <a:ext cx="2352675" cy="447675"/>
          </a:xfrm>
          <a:prstGeom prst="rect">
            <a:avLst/>
          </a:prstGeom>
        </p:spPr>
      </p:pic>
      <p:pic>
        <p:nvPicPr>
          <p:cNvPr id="17" name="Picture 16" descr="FR-Polytech-Nice-Sophia.jpg"/>
          <p:cNvPicPr>
            <a:picLocks noChangeAspect="1"/>
          </p:cNvPicPr>
          <p:nvPr/>
        </p:nvPicPr>
        <p:blipFill>
          <a:blip r:embed="rId4" cstate="print"/>
          <a:stretch>
            <a:fillRect/>
          </a:stretch>
        </p:blipFill>
        <p:spPr>
          <a:xfrm>
            <a:off x="179512" y="188640"/>
            <a:ext cx="4103990" cy="640080"/>
          </a:xfrm>
          <a:prstGeom prst="rect">
            <a:avLst/>
          </a:prstGeom>
        </p:spPr>
      </p:pic>
    </p:spTree>
    <p:extLst>
      <p:ext uri="{BB962C8B-B14F-4D97-AF65-F5344CB8AC3E}">
        <p14:creationId xmlns:p14="http://schemas.microsoft.com/office/powerpoint/2010/main" xmlns="" val="330263962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10</a:t>
            </a:fld>
            <a:endParaRPr lang="fr-BE"/>
          </a:p>
        </p:txBody>
      </p:sp>
      <p:grpSp>
        <p:nvGrpSpPr>
          <p:cNvPr id="3" name="Groupe 31"/>
          <p:cNvGrpSpPr/>
          <p:nvPr/>
        </p:nvGrpSpPr>
        <p:grpSpPr>
          <a:xfrm>
            <a:off x="450180" y="62133"/>
            <a:ext cx="8050405" cy="558555"/>
            <a:chOff x="450180" y="62133"/>
            <a:chExt cx="8050405" cy="558555"/>
          </a:xfrm>
        </p:grpSpPr>
        <p:sp>
          <p:nvSpPr>
            <p:cNvPr id="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6"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p>
          </p:txBody>
        </p:sp>
        <p:sp>
          <p:nvSpPr>
            <p:cNvPr id="7" name="Freeform 5" descr="&lt;LOGICA_QUOTE_LEFT&gt;"/>
            <p:cNvSpPr>
              <a:spLocks/>
            </p:cNvSpPr>
            <p:nvPr/>
          </p:nvSpPr>
          <p:spPr bwMode="gray">
            <a:xfrm>
              <a:off x="2411760" y="11663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9" descr="&lt;LOGICA_QUOTE_RIGHT&gt;"/>
            <p:cNvSpPr>
              <a:spLocks/>
            </p:cNvSpPr>
            <p:nvPr/>
          </p:nvSpPr>
          <p:spPr bwMode="gray">
            <a:xfrm>
              <a:off x="3563888" y="1166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lgn="ctr">
                <a:spcBef>
                  <a:spcPct val="0"/>
                </a:spcBef>
                <a:defRPr/>
              </a:pPr>
              <a:r>
                <a:rPr lang="fr-FR" sz="1700" dirty="0" smtClean="0">
                  <a:latin typeface="Agency FB" pitchFamily="34" charset="0"/>
                  <a:ea typeface="+mj-ea"/>
                  <a:cs typeface="+mj-cs"/>
                </a:rPr>
                <a:t>Titrisation</a:t>
              </a:r>
              <a:endParaRPr lang="fr-FR" sz="1700" dirty="0">
                <a:latin typeface="Agency FB" pitchFamily="34" charset="0"/>
                <a:ea typeface="+mj-ea"/>
                <a:cs typeface="+mj-cs"/>
              </a:endParaRPr>
            </a:p>
          </p:txBody>
        </p:sp>
        <p:sp>
          <p:nvSpPr>
            <p:cNvPr id="10"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cxnSp>
        <p:nvCxnSpPr>
          <p:cNvPr id="13"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Principes</a:t>
            </a:r>
            <a:endParaRPr lang="fr-FR" sz="1400" dirty="0" smtClean="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Exemple</a:t>
            </a:r>
          </a:p>
        </p:txBody>
      </p:sp>
      <p:sp>
        <p:nvSpPr>
          <p:cNvPr id="1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Titrisation à la SG</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18" name="Freeform 5" descr="&lt;LOGICA_QUOTE_LEFT&gt;"/>
          <p:cNvSpPr>
            <a:spLocks/>
          </p:cNvSpPr>
          <p:nvPr/>
        </p:nvSpPr>
        <p:spPr bwMode="gray">
          <a:xfrm>
            <a:off x="3491880"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9" descr="&lt;LOGICA_QUOTE_RIGHT&gt;"/>
          <p:cNvSpPr>
            <a:spLocks/>
          </p:cNvSpPr>
          <p:nvPr/>
        </p:nvSpPr>
        <p:spPr bwMode="gray">
          <a:xfrm>
            <a:off x="4860032" y="62068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Rectangle 7"/>
          <p:cNvSpPr txBox="1">
            <a:spLocks noChangeArrowheads="1"/>
          </p:cNvSpPr>
          <p:nvPr/>
        </p:nvSpPr>
        <p:spPr>
          <a:xfrm>
            <a:off x="514806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Crédit</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21" name="Rectangle 7"/>
          <p:cNvSpPr txBox="1">
            <a:spLocks noChangeArrowheads="1"/>
          </p:cNvSpPr>
          <p:nvPr/>
        </p:nvSpPr>
        <p:spPr>
          <a:xfrm>
            <a:off x="6516216"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Liquidité</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63" name="Rectangle 30"/>
          <p:cNvSpPr>
            <a:spLocks noChangeArrowheads="1"/>
          </p:cNvSpPr>
          <p:nvPr/>
        </p:nvSpPr>
        <p:spPr bwMode="gray">
          <a:xfrm>
            <a:off x="179052" y="5245224"/>
            <a:ext cx="654226" cy="266300"/>
          </a:xfrm>
          <a:prstGeom prst="rect">
            <a:avLst/>
          </a:prstGeom>
          <a:gradFill rotWithShape="1">
            <a:gsLst>
              <a:gs pos="0">
                <a:srgbClr val="969696"/>
              </a:gs>
              <a:gs pos="100000">
                <a:srgbClr val="969696">
                  <a:gamma/>
                  <a:shade val="46275"/>
                  <a:invGamma/>
                </a:srgbClr>
              </a:gs>
            </a:gsLst>
            <a:lin ang="2700000" scaled="1"/>
          </a:gradFill>
          <a:ln w="28575">
            <a:noFill/>
            <a:miter lim="800000"/>
            <a:headEnd/>
            <a:tailEnd/>
          </a:ln>
          <a:effectLst/>
        </p:spPr>
        <p:txBody>
          <a:bodyPr lIns="39535" tIns="39535" rIns="39535" bIns="39535" anchor="ctr"/>
          <a:lstStyle/>
          <a:p>
            <a:pPr defTabSz="1006475"/>
            <a:r>
              <a:rPr lang="en-US" sz="1000" b="1" dirty="0">
                <a:solidFill>
                  <a:srgbClr val="000000"/>
                </a:solidFill>
                <a:latin typeface="Frutiger 55 Roman" pitchFamily="34" charset="0"/>
              </a:rPr>
              <a:t>Obligor 1</a:t>
            </a:r>
          </a:p>
        </p:txBody>
      </p:sp>
      <p:sp>
        <p:nvSpPr>
          <p:cNvPr id="64" name="Rectangle 32"/>
          <p:cNvSpPr>
            <a:spLocks noChangeArrowheads="1"/>
          </p:cNvSpPr>
          <p:nvPr/>
        </p:nvSpPr>
        <p:spPr bwMode="gray">
          <a:xfrm>
            <a:off x="179052" y="5556147"/>
            <a:ext cx="654226" cy="266300"/>
          </a:xfrm>
          <a:prstGeom prst="rect">
            <a:avLst/>
          </a:prstGeom>
          <a:gradFill rotWithShape="1">
            <a:gsLst>
              <a:gs pos="0">
                <a:srgbClr val="969696"/>
              </a:gs>
              <a:gs pos="100000">
                <a:srgbClr val="969696">
                  <a:gamma/>
                  <a:shade val="46275"/>
                  <a:invGamma/>
                </a:srgbClr>
              </a:gs>
            </a:gsLst>
            <a:lin ang="2700000" scaled="1"/>
          </a:gradFill>
          <a:ln w="28575">
            <a:noFill/>
            <a:miter lim="800000"/>
            <a:headEnd/>
            <a:tailEnd/>
          </a:ln>
          <a:effectLst/>
        </p:spPr>
        <p:txBody>
          <a:bodyPr lIns="39535" tIns="39535" rIns="39535" bIns="39535" anchor="ctr"/>
          <a:lstStyle/>
          <a:p>
            <a:pPr defTabSz="1006475"/>
            <a:r>
              <a:rPr lang="en-US" sz="1000" b="1" dirty="0">
                <a:solidFill>
                  <a:srgbClr val="000000"/>
                </a:solidFill>
                <a:latin typeface="Frutiger 55 Roman" pitchFamily="34" charset="0"/>
              </a:rPr>
              <a:t>Obligor 2</a:t>
            </a:r>
          </a:p>
        </p:txBody>
      </p:sp>
      <p:sp>
        <p:nvSpPr>
          <p:cNvPr id="65" name="Rectangle 33"/>
          <p:cNvSpPr>
            <a:spLocks noChangeArrowheads="1"/>
          </p:cNvSpPr>
          <p:nvPr/>
        </p:nvSpPr>
        <p:spPr bwMode="gray">
          <a:xfrm>
            <a:off x="179052" y="5881465"/>
            <a:ext cx="654226" cy="266300"/>
          </a:xfrm>
          <a:prstGeom prst="rect">
            <a:avLst/>
          </a:prstGeom>
          <a:gradFill rotWithShape="1">
            <a:gsLst>
              <a:gs pos="0">
                <a:srgbClr val="969696"/>
              </a:gs>
              <a:gs pos="100000">
                <a:srgbClr val="969696">
                  <a:gamma/>
                  <a:shade val="46275"/>
                  <a:invGamma/>
                </a:srgbClr>
              </a:gs>
            </a:gsLst>
            <a:lin ang="2700000" scaled="1"/>
          </a:gradFill>
          <a:ln w="28575">
            <a:noFill/>
            <a:miter lim="800000"/>
            <a:headEnd/>
            <a:tailEnd/>
          </a:ln>
          <a:effectLst/>
        </p:spPr>
        <p:txBody>
          <a:bodyPr lIns="39535" tIns="39535" rIns="39535" bIns="39535" anchor="ctr"/>
          <a:lstStyle/>
          <a:p>
            <a:pPr defTabSz="1006475"/>
            <a:r>
              <a:rPr lang="en-US" sz="1000" b="1">
                <a:solidFill>
                  <a:srgbClr val="000000"/>
                </a:solidFill>
                <a:latin typeface="Frutiger 55 Roman" pitchFamily="34" charset="0"/>
              </a:rPr>
              <a:t>Obligor 2</a:t>
            </a:r>
          </a:p>
        </p:txBody>
      </p:sp>
      <p:sp>
        <p:nvSpPr>
          <p:cNvPr id="66" name="Rectangle 34"/>
          <p:cNvSpPr>
            <a:spLocks noChangeArrowheads="1"/>
          </p:cNvSpPr>
          <p:nvPr/>
        </p:nvSpPr>
        <p:spPr bwMode="gray">
          <a:xfrm>
            <a:off x="179052" y="6422702"/>
            <a:ext cx="654226" cy="266300"/>
          </a:xfrm>
          <a:prstGeom prst="rect">
            <a:avLst/>
          </a:prstGeom>
          <a:gradFill rotWithShape="1">
            <a:gsLst>
              <a:gs pos="0">
                <a:srgbClr val="969696"/>
              </a:gs>
              <a:gs pos="100000">
                <a:srgbClr val="969696">
                  <a:gamma/>
                  <a:shade val="46275"/>
                  <a:invGamma/>
                </a:srgbClr>
              </a:gs>
            </a:gsLst>
            <a:lin ang="2700000" scaled="1"/>
          </a:gradFill>
          <a:ln w="28575">
            <a:noFill/>
            <a:miter lim="800000"/>
            <a:headEnd/>
            <a:tailEnd/>
          </a:ln>
          <a:effectLst/>
        </p:spPr>
        <p:txBody>
          <a:bodyPr lIns="39535" tIns="39535" rIns="39535" bIns="39535" anchor="ctr"/>
          <a:lstStyle/>
          <a:p>
            <a:pPr defTabSz="1006475"/>
            <a:r>
              <a:rPr lang="en-US" sz="1000" b="1">
                <a:solidFill>
                  <a:srgbClr val="000000"/>
                </a:solidFill>
                <a:latin typeface="Frutiger 55 Roman" pitchFamily="34" charset="0"/>
              </a:rPr>
              <a:t>Obligor n</a:t>
            </a:r>
          </a:p>
        </p:txBody>
      </p:sp>
      <p:sp>
        <p:nvSpPr>
          <p:cNvPr id="67" name="Line 35"/>
          <p:cNvSpPr>
            <a:spLocks noChangeShapeType="1"/>
          </p:cNvSpPr>
          <p:nvPr/>
        </p:nvSpPr>
        <p:spPr bwMode="auto">
          <a:xfrm>
            <a:off x="511970" y="6192545"/>
            <a:ext cx="0" cy="185691"/>
          </a:xfrm>
          <a:prstGeom prst="line">
            <a:avLst/>
          </a:prstGeom>
          <a:noFill/>
          <a:ln w="19050">
            <a:solidFill>
              <a:schemeClr val="tx1"/>
            </a:solidFill>
            <a:prstDash val="sysDot"/>
            <a:round/>
            <a:headEnd/>
            <a:tailEnd/>
          </a:ln>
          <a:effectLst/>
        </p:spPr>
        <p:txBody>
          <a:bodyPr/>
          <a:lstStyle/>
          <a:p>
            <a:endParaRPr lang="en-US"/>
          </a:p>
        </p:txBody>
      </p:sp>
      <p:cxnSp>
        <p:nvCxnSpPr>
          <p:cNvPr id="68" name="Shape 67"/>
          <p:cNvCxnSpPr>
            <a:endCxn id="63" idx="0"/>
          </p:cNvCxnSpPr>
          <p:nvPr/>
        </p:nvCxnSpPr>
        <p:spPr>
          <a:xfrm rot="10800000" flipV="1">
            <a:off x="506166" y="3729028"/>
            <a:ext cx="85960" cy="1516195"/>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357451" y="1976073"/>
            <a:ext cx="1267555" cy="84974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ysClr val="windowText" lastClr="000000"/>
                </a:solidFill>
              </a:rPr>
              <a:t>Intermediary SPV</a:t>
            </a:r>
          </a:p>
        </p:txBody>
      </p:sp>
      <p:grpSp>
        <p:nvGrpSpPr>
          <p:cNvPr id="70" name="Group 17"/>
          <p:cNvGrpSpPr/>
          <p:nvPr/>
        </p:nvGrpSpPr>
        <p:grpSpPr>
          <a:xfrm>
            <a:off x="618075" y="1988840"/>
            <a:ext cx="995082" cy="2895600"/>
            <a:chOff x="466165" y="1497107"/>
            <a:chExt cx="995082" cy="2895600"/>
          </a:xfrm>
        </p:grpSpPr>
        <p:sp>
          <p:nvSpPr>
            <p:cNvPr id="71" name="Rectangle 70"/>
            <p:cNvSpPr/>
            <p:nvPr/>
          </p:nvSpPr>
          <p:spPr>
            <a:xfrm>
              <a:off x="466165" y="1497107"/>
              <a:ext cx="995082" cy="2895600"/>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ysClr val="windowText" lastClr="000000"/>
                  </a:solidFill>
                </a:rPr>
                <a:t>Seller</a:t>
              </a:r>
            </a:p>
          </p:txBody>
        </p:sp>
        <p:pic>
          <p:nvPicPr>
            <p:cNvPr id="72" name="Picture 4"/>
            <p:cNvPicPr>
              <a:picLocks noChangeAspect="1" noChangeArrowheads="1"/>
            </p:cNvPicPr>
            <p:nvPr/>
          </p:nvPicPr>
          <p:blipFill>
            <a:blip r:embed="rId2" cstate="print"/>
            <a:srcRect/>
            <a:stretch>
              <a:fillRect/>
            </a:stretch>
          </p:blipFill>
          <p:spPr bwMode="auto">
            <a:xfrm>
              <a:off x="650782" y="1780334"/>
              <a:ext cx="581025" cy="2562225"/>
            </a:xfrm>
            <a:prstGeom prst="rect">
              <a:avLst/>
            </a:prstGeom>
            <a:noFill/>
            <a:ln w="9525">
              <a:noFill/>
              <a:miter lim="800000"/>
              <a:headEnd/>
              <a:tailEnd/>
            </a:ln>
          </p:spPr>
        </p:pic>
      </p:grpSp>
      <p:pic>
        <p:nvPicPr>
          <p:cNvPr id="73" name="Picture 5"/>
          <p:cNvPicPr>
            <a:picLocks noChangeAspect="1" noChangeArrowheads="1"/>
          </p:cNvPicPr>
          <p:nvPr/>
        </p:nvPicPr>
        <p:blipFill>
          <a:blip r:embed="rId3" cstate="print"/>
          <a:srcRect/>
          <a:stretch>
            <a:fillRect/>
          </a:stretch>
        </p:blipFill>
        <p:spPr bwMode="auto">
          <a:xfrm>
            <a:off x="6399144" y="4555533"/>
            <a:ext cx="1152525" cy="685800"/>
          </a:xfrm>
          <a:prstGeom prst="rect">
            <a:avLst/>
          </a:prstGeom>
          <a:noFill/>
          <a:ln w="9525">
            <a:solidFill>
              <a:schemeClr val="tx1"/>
            </a:solidFill>
            <a:miter lim="800000"/>
            <a:headEnd/>
            <a:tailEnd/>
          </a:ln>
        </p:spPr>
      </p:pic>
      <p:pic>
        <p:nvPicPr>
          <p:cNvPr id="74" name="Picture 6"/>
          <p:cNvPicPr>
            <a:picLocks noChangeAspect="1" noChangeArrowheads="1"/>
          </p:cNvPicPr>
          <p:nvPr/>
        </p:nvPicPr>
        <p:blipFill>
          <a:blip r:embed="rId4" cstate="print"/>
          <a:srcRect/>
          <a:stretch>
            <a:fillRect/>
          </a:stretch>
        </p:blipFill>
        <p:spPr bwMode="auto">
          <a:xfrm>
            <a:off x="4204785" y="4538401"/>
            <a:ext cx="1200150" cy="704850"/>
          </a:xfrm>
          <a:prstGeom prst="rect">
            <a:avLst/>
          </a:prstGeom>
          <a:noFill/>
          <a:ln w="9525">
            <a:solidFill>
              <a:schemeClr val="tx1"/>
            </a:solidFill>
            <a:miter lim="800000"/>
            <a:headEnd/>
            <a:tailEnd/>
          </a:ln>
        </p:spPr>
      </p:pic>
      <p:pic>
        <p:nvPicPr>
          <p:cNvPr id="75" name="Picture 7"/>
          <p:cNvPicPr>
            <a:picLocks noChangeAspect="1" noChangeArrowheads="1"/>
          </p:cNvPicPr>
          <p:nvPr/>
        </p:nvPicPr>
        <p:blipFill>
          <a:blip r:embed="rId5" cstate="print"/>
          <a:srcRect/>
          <a:stretch>
            <a:fillRect/>
          </a:stretch>
        </p:blipFill>
        <p:spPr bwMode="auto">
          <a:xfrm>
            <a:off x="8341643" y="3913112"/>
            <a:ext cx="676275" cy="1543050"/>
          </a:xfrm>
          <a:prstGeom prst="rect">
            <a:avLst/>
          </a:prstGeom>
          <a:noFill/>
          <a:ln w="9525">
            <a:solidFill>
              <a:schemeClr val="tx1"/>
            </a:solidFill>
            <a:miter lim="800000"/>
            <a:headEnd/>
            <a:tailEnd/>
          </a:ln>
        </p:spPr>
      </p:pic>
      <p:sp>
        <p:nvSpPr>
          <p:cNvPr id="77" name="Right Bracket 76"/>
          <p:cNvSpPr/>
          <p:nvPr/>
        </p:nvSpPr>
        <p:spPr>
          <a:xfrm>
            <a:off x="1619672" y="2276872"/>
            <a:ext cx="225206" cy="2488584"/>
          </a:xfrm>
          <a:prstGeom prst="rightBracket">
            <a:avLst>
              <a:gd name="adj" fmla="val 48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8" name="Straight Arrow Connector 77"/>
          <p:cNvCxnSpPr/>
          <p:nvPr/>
        </p:nvCxnSpPr>
        <p:spPr>
          <a:xfrm>
            <a:off x="2029607" y="2299347"/>
            <a:ext cx="1200728"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928006" y="2576438"/>
            <a:ext cx="1385453" cy="350982"/>
          </a:xfrm>
          <a:prstGeom prst="rect">
            <a:avLst/>
          </a:prstGeom>
          <a:noFill/>
        </p:spPr>
        <p:txBody>
          <a:bodyPr wrap="square" lIns="72000" tIns="72000" rIns="72000" bIns="72000" rtlCol="0">
            <a:noAutofit/>
          </a:bodyPr>
          <a:lstStyle/>
          <a:p>
            <a:r>
              <a:rPr lang="en-US" sz="900" dirty="0" smtClean="0"/>
              <a:t>Purchase of receivables</a:t>
            </a:r>
            <a:endParaRPr lang="en-US" sz="900" dirty="0"/>
          </a:p>
        </p:txBody>
      </p:sp>
      <p:cxnSp>
        <p:nvCxnSpPr>
          <p:cNvPr id="80" name="Straight Arrow Connector 79"/>
          <p:cNvCxnSpPr/>
          <p:nvPr/>
        </p:nvCxnSpPr>
        <p:spPr>
          <a:xfrm flipH="1">
            <a:off x="1946479" y="3804874"/>
            <a:ext cx="387927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946478" y="3278401"/>
            <a:ext cx="3943927" cy="230909"/>
          </a:xfrm>
          <a:prstGeom prst="rect">
            <a:avLst/>
          </a:prstGeom>
          <a:noFill/>
        </p:spPr>
        <p:txBody>
          <a:bodyPr wrap="square" lIns="72000" tIns="72000" rIns="72000" bIns="72000" rtlCol="0">
            <a:noAutofit/>
          </a:bodyPr>
          <a:lstStyle/>
          <a:p>
            <a:pPr algn="ctr"/>
            <a:r>
              <a:rPr lang="en-US" sz="900" dirty="0" smtClean="0"/>
              <a:t>Sale of receivables and collection</a:t>
            </a:r>
            <a:endParaRPr lang="en-US" sz="900" dirty="0"/>
          </a:p>
        </p:txBody>
      </p:sp>
      <p:sp>
        <p:nvSpPr>
          <p:cNvPr id="82" name="TextBox 81"/>
          <p:cNvSpPr txBox="1"/>
          <p:nvPr/>
        </p:nvSpPr>
        <p:spPr>
          <a:xfrm>
            <a:off x="1974188" y="3860294"/>
            <a:ext cx="3870036" cy="267850"/>
          </a:xfrm>
          <a:prstGeom prst="rect">
            <a:avLst/>
          </a:prstGeom>
          <a:noFill/>
        </p:spPr>
        <p:txBody>
          <a:bodyPr wrap="square" lIns="72000" tIns="72000" rIns="72000" bIns="72000" rtlCol="0">
            <a:noAutofit/>
          </a:bodyPr>
          <a:lstStyle/>
          <a:p>
            <a:pPr algn="ctr"/>
            <a:r>
              <a:rPr lang="en-US" sz="900" dirty="0" smtClean="0"/>
              <a:t>Purchase of receivables</a:t>
            </a:r>
            <a:endParaRPr lang="en-US" sz="900" dirty="0"/>
          </a:p>
        </p:txBody>
      </p:sp>
      <p:cxnSp>
        <p:nvCxnSpPr>
          <p:cNvPr id="83" name="Straight Arrow Connector 82"/>
          <p:cNvCxnSpPr/>
          <p:nvPr/>
        </p:nvCxnSpPr>
        <p:spPr>
          <a:xfrm>
            <a:off x="4689695" y="2308616"/>
            <a:ext cx="1200728"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4643512" y="2530288"/>
            <a:ext cx="1256145"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615801" y="2022287"/>
            <a:ext cx="1339272" cy="249381"/>
          </a:xfrm>
          <a:prstGeom prst="rect">
            <a:avLst/>
          </a:prstGeom>
          <a:noFill/>
        </p:spPr>
        <p:txBody>
          <a:bodyPr wrap="square" lIns="72000" tIns="72000" rIns="72000" bIns="72000" rtlCol="0">
            <a:noAutofit/>
          </a:bodyPr>
          <a:lstStyle/>
          <a:p>
            <a:pPr algn="ctr"/>
            <a:r>
              <a:rPr lang="en-US" sz="900" dirty="0" smtClean="0"/>
              <a:t>Subscription of notes</a:t>
            </a:r>
            <a:endParaRPr lang="en-US" sz="900" dirty="0"/>
          </a:p>
        </p:txBody>
      </p:sp>
      <p:sp>
        <p:nvSpPr>
          <p:cNvPr id="86" name="TextBox 85"/>
          <p:cNvSpPr txBox="1"/>
          <p:nvPr/>
        </p:nvSpPr>
        <p:spPr>
          <a:xfrm>
            <a:off x="4588094" y="2585707"/>
            <a:ext cx="1385453" cy="258619"/>
          </a:xfrm>
          <a:prstGeom prst="rect">
            <a:avLst/>
          </a:prstGeom>
          <a:noFill/>
        </p:spPr>
        <p:txBody>
          <a:bodyPr wrap="square" lIns="72000" tIns="72000" rIns="72000" bIns="72000" rtlCol="0">
            <a:noAutofit/>
          </a:bodyPr>
          <a:lstStyle/>
          <a:p>
            <a:pPr algn="ctr"/>
            <a:r>
              <a:rPr lang="en-US" sz="900" dirty="0" smtClean="0"/>
              <a:t>Repayment of notes</a:t>
            </a:r>
            <a:endParaRPr lang="en-US" sz="900" dirty="0"/>
          </a:p>
        </p:txBody>
      </p:sp>
      <p:cxnSp>
        <p:nvCxnSpPr>
          <p:cNvPr id="87" name="Straight Arrow Connector 86"/>
          <p:cNvCxnSpPr/>
          <p:nvPr/>
        </p:nvCxnSpPr>
        <p:spPr>
          <a:xfrm flipH="1" flipV="1">
            <a:off x="7525243" y="3657092"/>
            <a:ext cx="766617" cy="387927"/>
          </a:xfrm>
          <a:prstGeom prst="straightConnector1">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7506771" y="4146619"/>
            <a:ext cx="785089" cy="332509"/>
          </a:xfrm>
          <a:prstGeom prst="straightConnector1">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6878697" y="3841818"/>
            <a:ext cx="1293092" cy="397165"/>
          </a:xfrm>
          <a:prstGeom prst="rect">
            <a:avLst/>
          </a:prstGeom>
          <a:noFill/>
        </p:spPr>
        <p:txBody>
          <a:bodyPr wrap="square" lIns="72000" tIns="72000" rIns="72000" bIns="72000" rtlCol="0">
            <a:noAutofit/>
          </a:bodyPr>
          <a:lstStyle/>
          <a:p>
            <a:pPr algn="r"/>
            <a:r>
              <a:rPr lang="en-US" sz="900" dirty="0" smtClean="0"/>
              <a:t>Liquidity line</a:t>
            </a:r>
          </a:p>
          <a:p>
            <a:pPr algn="r"/>
            <a:r>
              <a:rPr lang="en-US" sz="900" dirty="0" smtClean="0"/>
              <a:t>-Credit enhancement-</a:t>
            </a:r>
            <a:endParaRPr lang="en-US" sz="900" dirty="0"/>
          </a:p>
        </p:txBody>
      </p:sp>
      <p:cxnSp>
        <p:nvCxnSpPr>
          <p:cNvPr id="90" name="Straight Arrow Connector 89"/>
          <p:cNvCxnSpPr/>
          <p:nvPr/>
        </p:nvCxnSpPr>
        <p:spPr>
          <a:xfrm flipV="1">
            <a:off x="6620078" y="3657092"/>
            <a:ext cx="0" cy="803564"/>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589909" y="4922477"/>
            <a:ext cx="748146" cy="258619"/>
          </a:xfrm>
          <a:prstGeom prst="rect">
            <a:avLst/>
          </a:prstGeom>
          <a:noFill/>
        </p:spPr>
        <p:txBody>
          <a:bodyPr wrap="square" lIns="72000" tIns="72000" rIns="72000" bIns="72000" rtlCol="0">
            <a:noAutofit/>
          </a:bodyPr>
          <a:lstStyle/>
          <a:p>
            <a:pPr algn="r"/>
            <a:r>
              <a:rPr lang="en-US" sz="900" dirty="0" smtClean="0"/>
              <a:t>FX hedging</a:t>
            </a:r>
            <a:endParaRPr lang="en-US" sz="900" dirty="0"/>
          </a:p>
        </p:txBody>
      </p:sp>
      <p:cxnSp>
        <p:nvCxnSpPr>
          <p:cNvPr id="92" name="Straight Arrow Connector 91"/>
          <p:cNvCxnSpPr/>
          <p:nvPr/>
        </p:nvCxnSpPr>
        <p:spPr>
          <a:xfrm>
            <a:off x="6998769" y="5273456"/>
            <a:ext cx="0" cy="62807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306041" y="5929240"/>
            <a:ext cx="1385453" cy="443344"/>
          </a:xfrm>
          <a:prstGeom prst="rect">
            <a:avLst/>
          </a:prstGeom>
          <a:noFill/>
        </p:spPr>
        <p:txBody>
          <a:bodyPr wrap="square" lIns="72000" tIns="72000" rIns="72000" bIns="72000" rtlCol="0">
            <a:noAutofit/>
          </a:bodyPr>
          <a:lstStyle/>
          <a:p>
            <a:pPr algn="ctr"/>
            <a:r>
              <a:rPr lang="en-US" sz="900" dirty="0" smtClean="0"/>
              <a:t>A1/P1 ECP/BT</a:t>
            </a:r>
          </a:p>
          <a:p>
            <a:pPr algn="ctr"/>
            <a:r>
              <a:rPr lang="en-US" sz="900" dirty="0" smtClean="0"/>
              <a:t>In EUR GBP USD CHF</a:t>
            </a:r>
            <a:endParaRPr lang="en-US" sz="900" dirty="0"/>
          </a:p>
        </p:txBody>
      </p:sp>
      <p:cxnSp>
        <p:nvCxnSpPr>
          <p:cNvPr id="94" name="Straight Arrow Connector 93"/>
          <p:cNvCxnSpPr/>
          <p:nvPr/>
        </p:nvCxnSpPr>
        <p:spPr>
          <a:xfrm>
            <a:off x="4846697" y="5264219"/>
            <a:ext cx="0" cy="62807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163207" y="5920002"/>
            <a:ext cx="1385453" cy="443344"/>
          </a:xfrm>
          <a:prstGeom prst="rect">
            <a:avLst/>
          </a:prstGeom>
          <a:noFill/>
        </p:spPr>
        <p:txBody>
          <a:bodyPr wrap="square" lIns="72000" tIns="72000" rIns="72000" bIns="72000" rtlCol="0">
            <a:noAutofit/>
          </a:bodyPr>
          <a:lstStyle/>
          <a:p>
            <a:pPr algn="ctr"/>
            <a:r>
              <a:rPr lang="en-US" sz="900" dirty="0" smtClean="0"/>
              <a:t>A1/P1 USCP</a:t>
            </a:r>
          </a:p>
          <a:p>
            <a:pPr algn="ctr"/>
            <a:r>
              <a:rPr lang="en-US" sz="900" dirty="0" smtClean="0"/>
              <a:t>In USD</a:t>
            </a:r>
            <a:endParaRPr lang="en-US" sz="900" dirty="0"/>
          </a:p>
        </p:txBody>
      </p:sp>
      <p:cxnSp>
        <p:nvCxnSpPr>
          <p:cNvPr id="96" name="Straight Arrow Connector 95"/>
          <p:cNvCxnSpPr/>
          <p:nvPr/>
        </p:nvCxnSpPr>
        <p:spPr>
          <a:xfrm>
            <a:off x="6001242" y="3102910"/>
            <a:ext cx="369472" cy="3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flipV="1">
            <a:off x="5992007" y="3333819"/>
            <a:ext cx="341746"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1" idx="0"/>
            <a:endCxn id="102" idx="0"/>
          </p:cNvCxnSpPr>
          <p:nvPr/>
        </p:nvCxnSpPr>
        <p:spPr>
          <a:xfrm rot="16200000" flipH="1">
            <a:off x="3598868" y="-494412"/>
            <a:ext cx="905234" cy="5871738"/>
          </a:xfrm>
          <a:prstGeom prst="bentConnector3">
            <a:avLst>
              <a:gd name="adj1" fmla="val -43619"/>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3248803" y="1338771"/>
            <a:ext cx="1459345" cy="230909"/>
          </a:xfrm>
          <a:prstGeom prst="rect">
            <a:avLst/>
          </a:prstGeom>
          <a:noFill/>
        </p:spPr>
        <p:txBody>
          <a:bodyPr wrap="square" lIns="72000" tIns="72000" rIns="72000" bIns="72000" rtlCol="0">
            <a:noAutofit/>
          </a:bodyPr>
          <a:lstStyle/>
          <a:p>
            <a:pPr algn="ctr"/>
            <a:r>
              <a:rPr lang="en-US" sz="900" dirty="0" smtClean="0"/>
              <a:t>Credit enhancement</a:t>
            </a:r>
            <a:endParaRPr lang="en-US" sz="900" dirty="0"/>
          </a:p>
        </p:txBody>
      </p:sp>
      <p:cxnSp>
        <p:nvCxnSpPr>
          <p:cNvPr id="100" name="Straight Arrow Connector 99"/>
          <p:cNvCxnSpPr/>
          <p:nvPr/>
        </p:nvCxnSpPr>
        <p:spPr>
          <a:xfrm flipH="1" flipV="1">
            <a:off x="5503393" y="4876296"/>
            <a:ext cx="805210" cy="3570"/>
          </a:xfrm>
          <a:prstGeom prst="straightConnector1">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01" name="Group 52"/>
          <p:cNvGrpSpPr/>
          <p:nvPr/>
        </p:nvGrpSpPr>
        <p:grpSpPr>
          <a:xfrm>
            <a:off x="6396804" y="2894074"/>
            <a:ext cx="1181100" cy="685800"/>
            <a:chOff x="6334544" y="2312691"/>
            <a:chExt cx="1181100" cy="685800"/>
          </a:xfrm>
        </p:grpSpPr>
        <p:pic>
          <p:nvPicPr>
            <p:cNvPr id="102" name="Picture 3"/>
            <p:cNvPicPr>
              <a:picLocks noChangeAspect="1" noChangeArrowheads="1"/>
            </p:cNvPicPr>
            <p:nvPr/>
          </p:nvPicPr>
          <p:blipFill>
            <a:blip r:embed="rId6" cstate="print"/>
            <a:srcRect/>
            <a:stretch>
              <a:fillRect/>
            </a:stretch>
          </p:blipFill>
          <p:spPr bwMode="auto">
            <a:xfrm>
              <a:off x="6334544" y="2312691"/>
              <a:ext cx="1181100" cy="685800"/>
            </a:xfrm>
            <a:prstGeom prst="rect">
              <a:avLst/>
            </a:prstGeom>
            <a:noFill/>
            <a:ln w="9525">
              <a:solidFill>
                <a:schemeClr val="tx1"/>
              </a:solidFill>
              <a:miter lim="800000"/>
              <a:headEnd/>
              <a:tailEnd/>
            </a:ln>
          </p:spPr>
        </p:pic>
        <p:sp>
          <p:nvSpPr>
            <p:cNvPr id="103" name="TextBox 102"/>
            <p:cNvSpPr txBox="1"/>
            <p:nvPr/>
          </p:nvSpPr>
          <p:spPr>
            <a:xfrm>
              <a:off x="6620256" y="2340864"/>
              <a:ext cx="612648" cy="219456"/>
            </a:xfrm>
            <a:prstGeom prst="rect">
              <a:avLst/>
            </a:prstGeom>
            <a:solidFill>
              <a:schemeClr val="bg1"/>
            </a:solidFill>
          </p:spPr>
          <p:txBody>
            <a:bodyPr wrap="square" lIns="72000" tIns="72000" rIns="72000" bIns="72000" rtlCol="0" anchor="ctr">
              <a:noAutofit/>
            </a:bodyPr>
            <a:lstStyle/>
            <a:p>
              <a:r>
                <a:rPr lang="en-US" sz="900" dirty="0" smtClean="0">
                  <a:latin typeface="Arial Black" pitchFamily="34" charset="0"/>
                </a:rPr>
                <a:t>SGCMF</a:t>
              </a:r>
              <a:endParaRPr lang="en-US" sz="900" dirty="0">
                <a:latin typeface="Arial Black" pitchFamily="34" charset="0"/>
              </a:endParaRPr>
            </a:p>
          </p:txBody>
        </p:sp>
      </p:grpSp>
      <p:sp>
        <p:nvSpPr>
          <p:cNvPr id="104" name="Right Bracket 103"/>
          <p:cNvSpPr/>
          <p:nvPr/>
        </p:nvSpPr>
        <p:spPr>
          <a:xfrm>
            <a:off x="5868144" y="1772816"/>
            <a:ext cx="147780" cy="2198251"/>
          </a:xfrm>
          <a:prstGeom prst="rightBracket">
            <a:avLst>
              <a:gd name="adj" fmla="val 48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p:cNvSpPr txBox="1"/>
          <p:nvPr/>
        </p:nvSpPr>
        <p:spPr>
          <a:xfrm>
            <a:off x="5796136" y="4077072"/>
            <a:ext cx="794342" cy="443343"/>
          </a:xfrm>
          <a:prstGeom prst="rect">
            <a:avLst/>
          </a:prstGeom>
          <a:noFill/>
        </p:spPr>
        <p:txBody>
          <a:bodyPr wrap="square" lIns="72000" tIns="72000" rIns="72000" bIns="72000" rtlCol="0">
            <a:noAutofit/>
          </a:bodyPr>
          <a:lstStyle/>
          <a:p>
            <a:pPr algn="r"/>
            <a:r>
              <a:rPr lang="en-US" sz="900" dirty="0" smtClean="0"/>
              <a:t>Credit-link deposit</a:t>
            </a:r>
            <a:endParaRPr lang="en-US" sz="900" dirty="0"/>
          </a:p>
        </p:txBody>
      </p:sp>
      <p:sp>
        <p:nvSpPr>
          <p:cNvPr id="106" name="TextBox 105"/>
          <p:cNvSpPr txBox="1"/>
          <p:nvPr/>
        </p:nvSpPr>
        <p:spPr>
          <a:xfrm>
            <a:off x="5409487" y="4954527"/>
            <a:ext cx="833847" cy="371192"/>
          </a:xfrm>
          <a:prstGeom prst="rect">
            <a:avLst/>
          </a:prstGeom>
          <a:noFill/>
        </p:spPr>
        <p:txBody>
          <a:bodyPr wrap="square" lIns="72000" tIns="72000" rIns="72000" bIns="72000" rtlCol="0" anchor="ctr">
            <a:noAutofit/>
          </a:bodyPr>
          <a:lstStyle/>
          <a:p>
            <a:pPr algn="r"/>
            <a:r>
              <a:rPr lang="en-US" sz="900" dirty="0" smtClean="0"/>
              <a:t>Interco Loan-Guarantee</a:t>
            </a:r>
            <a:endParaRPr lang="en-US" sz="900" dirty="0"/>
          </a:p>
        </p:txBody>
      </p:sp>
      <p:sp>
        <p:nvSpPr>
          <p:cNvPr id="107" name="TextBox 106"/>
          <p:cNvSpPr txBox="1"/>
          <p:nvPr/>
        </p:nvSpPr>
        <p:spPr>
          <a:xfrm>
            <a:off x="1835696" y="1844824"/>
            <a:ext cx="1339272" cy="350982"/>
          </a:xfrm>
          <a:prstGeom prst="rect">
            <a:avLst/>
          </a:prstGeom>
          <a:noFill/>
        </p:spPr>
        <p:txBody>
          <a:bodyPr wrap="square" lIns="72000" tIns="72000" rIns="72000" bIns="72000" rtlCol="0">
            <a:noAutofit/>
          </a:bodyPr>
          <a:lstStyle/>
          <a:p>
            <a:r>
              <a:rPr lang="en-US" sz="900" dirty="0" smtClean="0"/>
              <a:t>Sale of receivables and collection</a:t>
            </a:r>
            <a:endParaRPr lang="en-US" sz="900" dirty="0"/>
          </a:p>
        </p:txBody>
      </p:sp>
      <p:cxnSp>
        <p:nvCxnSpPr>
          <p:cNvPr id="109" name="Straight Arrow Connector 108"/>
          <p:cNvCxnSpPr/>
          <p:nvPr/>
        </p:nvCxnSpPr>
        <p:spPr>
          <a:xfrm flipH="1" flipV="1">
            <a:off x="1979712" y="2492896"/>
            <a:ext cx="1256145"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rot="5400000" flipH="1" flipV="1">
            <a:off x="2547039" y="544650"/>
            <a:ext cx="12767" cy="2875613"/>
          </a:xfrm>
          <a:prstGeom prst="bentConnector3">
            <a:avLst>
              <a:gd name="adj1" fmla="val 3120429"/>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flipV="1">
            <a:off x="7596336" y="4869160"/>
            <a:ext cx="665018" cy="0"/>
          </a:xfrm>
          <a:prstGeom prst="straightConnector1">
            <a:avLst/>
          </a:prstGeom>
          <a:ln w="190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11</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44" name="TextBox 31"/>
          <p:cNvSpPr txBox="1"/>
          <p:nvPr/>
        </p:nvSpPr>
        <p:spPr>
          <a:xfrm>
            <a:off x="3322133" y="3241183"/>
            <a:ext cx="5692566"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Gestion manuelle  du </a:t>
            </a:r>
            <a:r>
              <a:rPr lang="fr-FR" sz="2000" dirty="0"/>
              <a:t>budget de fonctionnement </a:t>
            </a:r>
            <a:r>
              <a:rPr lang="fr-FR" sz="2000" dirty="0" smtClean="0"/>
              <a:t>et des immobilisations </a:t>
            </a:r>
          </a:p>
          <a:p>
            <a:endParaRPr lang="fr-FR" dirty="0"/>
          </a:p>
          <a:p>
            <a:pPr marL="285750" indent="-285750">
              <a:buFont typeface="Wingdings" panose="05000000000000000000" pitchFamily="2" charset="2"/>
              <a:buChar char="q"/>
            </a:pPr>
            <a:r>
              <a:rPr lang="fr-FR" sz="2000" dirty="0" smtClean="0"/>
              <a:t>Gestion manuelle </a:t>
            </a:r>
            <a:r>
              <a:rPr lang="fr-FR" sz="2000" dirty="0"/>
              <a:t>des factures fournisseurs</a:t>
            </a:r>
          </a:p>
        </p:txBody>
      </p:sp>
      <p:sp>
        <p:nvSpPr>
          <p:cNvPr id="45" name="Flèche droite 4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65" name="Rectangle à coins arrondis 64"/>
          <p:cNvSpPr/>
          <p:nvPr/>
        </p:nvSpPr>
        <p:spPr>
          <a:xfrm>
            <a:off x="368601" y="3474968"/>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66" name="Rectangle à coins arrondis 65"/>
          <p:cNvSpPr/>
          <p:nvPr/>
        </p:nvSpPr>
        <p:spPr>
          <a:xfrm>
            <a:off x="5134921" y="34796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25269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fmla="#ppt_w*sin(2.5*pi*$)">
                                          <p:val>
                                            <p:fltVal val="0"/>
                                          </p:val>
                                        </p:tav>
                                        <p:tav tm="100000">
                                          <p:val>
                                            <p:fltVal val="1"/>
                                          </p:val>
                                        </p:tav>
                                      </p:tavLst>
                                    </p:anim>
                                    <p:anim calcmode="lin" valueType="num">
                                      <p:cBhvr>
                                        <p:cTn id="8" dur="1000" fill="hold"/>
                                        <p:tgtEl>
                                          <p:spTgt spid="63"/>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1000" fill="hold"/>
                                        <p:tgtEl>
                                          <p:spTgt spid="64"/>
                                        </p:tgtEl>
                                        <p:attrNameLst>
                                          <p:attrName>ppt_w</p:attrName>
                                        </p:attrNameLst>
                                      </p:cBhvr>
                                      <p:tavLst>
                                        <p:tav tm="0" fmla="#ppt_w*sin(2.5*pi*$)">
                                          <p:val>
                                            <p:fltVal val="0"/>
                                          </p:val>
                                        </p:tav>
                                        <p:tav tm="100000">
                                          <p:val>
                                            <p:fltVal val="1"/>
                                          </p:val>
                                        </p:tav>
                                      </p:tavLst>
                                    </p:anim>
                                    <p:anim calcmode="lin" valueType="num">
                                      <p:cBhvr>
                                        <p:cTn id="12" dur="10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fltVal val="0.5"/>
                                          </p:val>
                                        </p:tav>
                                        <p:tav tm="100000">
                                          <p:val>
                                            <p:strVal val="#ppt_x"/>
                                          </p:val>
                                        </p:tav>
                                      </p:tavLst>
                                    </p:anim>
                                    <p:anim calcmode="lin" valueType="num">
                                      <p:cBhvr>
                                        <p:cTn id="21" dur="500" fill="hold"/>
                                        <p:tgtEl>
                                          <p:spTgt spid="65"/>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53" presetClass="entr" presetSubtype="528"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fltVal val="0.5"/>
                                          </p:val>
                                        </p:tav>
                                        <p:tav tm="100000">
                                          <p:val>
                                            <p:strVal val="#ppt_x"/>
                                          </p:val>
                                        </p:tav>
                                      </p:tavLst>
                                    </p:anim>
                                    <p:anim calcmode="lin" valueType="num">
                                      <p:cBhvr>
                                        <p:cTn id="29" dur="500" fill="hold"/>
                                        <p:tgtEl>
                                          <p:spTgt spid="6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11111E-6 4.81481E-6 L 0.27483 -0.27825 " pathEditMode="relative" rAng="0" ptsTypes="AA">
                                      <p:cBhvr>
                                        <p:cTn id="33" dur="2000" fill="hold"/>
                                        <p:tgtEl>
                                          <p:spTgt spid="65"/>
                                        </p:tgtEl>
                                        <p:attrNameLst>
                                          <p:attrName>ppt_x</p:attrName>
                                          <p:attrName>ppt_y</p:attrName>
                                        </p:attrNameLst>
                                      </p:cBhvr>
                                      <p:rCtr x="13733" y="-13912"/>
                                    </p:animMotion>
                                  </p:childTnLst>
                                </p:cTn>
                              </p:par>
                              <p:par>
                                <p:cTn id="34" presetID="16" presetClass="exit" presetSubtype="21" fill="hold" grpId="1" nodeType="withEffect">
                                  <p:stCondLst>
                                    <p:cond delay="0"/>
                                  </p:stCondLst>
                                  <p:childTnLst>
                                    <p:animEffect transition="out" filter="barn(inVertical)">
                                      <p:cBhvr>
                                        <p:cTn id="35" dur="500"/>
                                        <p:tgtEl>
                                          <p:spTgt spid="66"/>
                                        </p:tgtEl>
                                      </p:cBhvr>
                                    </p:animEffect>
                                    <p:set>
                                      <p:cBhvr>
                                        <p:cTn id="36" dur="1" fill="hold">
                                          <p:stCondLst>
                                            <p:cond delay="499"/>
                                          </p:stCondLst>
                                        </p:cTn>
                                        <p:tgtEl>
                                          <p:spTgt spid="66"/>
                                        </p:tgtEl>
                                        <p:attrNameLst>
                                          <p:attrName>style.visibility</p:attrName>
                                        </p:attrNameLst>
                                      </p:cBhvr>
                                      <p:to>
                                        <p:strVal val="hidden"/>
                                      </p:to>
                                    </p:set>
                                  </p:childTnLst>
                                </p:cTn>
                              </p:par>
                            </p:childTnLst>
                          </p:cTn>
                        </p:par>
                        <p:par>
                          <p:cTn id="37" fill="hold">
                            <p:stCondLst>
                              <p:cond delay="2000"/>
                            </p:stCondLst>
                            <p:childTnLst>
                              <p:par>
                                <p:cTn id="38" presetID="2" presetClass="entr" presetSubtype="8"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0-#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2" fill="hold" grpId="1" nodeType="clickEffect">
                                  <p:stCondLst>
                                    <p:cond delay="0"/>
                                  </p:stCondLst>
                                  <p:childTnLst>
                                    <p:anim calcmode="lin" valueType="num">
                                      <p:cBhvr additive="base">
                                        <p:cTn id="49" dur="500"/>
                                        <p:tgtEl>
                                          <p:spTgt spid="45"/>
                                        </p:tgtEl>
                                        <p:attrNameLst>
                                          <p:attrName>ppt_x</p:attrName>
                                        </p:attrNameLst>
                                      </p:cBhvr>
                                      <p:tavLst>
                                        <p:tav tm="0">
                                          <p:val>
                                            <p:strVal val="ppt_x"/>
                                          </p:val>
                                        </p:tav>
                                        <p:tav tm="100000">
                                          <p:val>
                                            <p:strVal val="1+ppt_w/2"/>
                                          </p:val>
                                        </p:tav>
                                      </p:tavLst>
                                    </p:anim>
                                    <p:anim calcmode="lin" valueType="num">
                                      <p:cBhvr additive="base">
                                        <p:cTn id="50" dur="500"/>
                                        <p:tgtEl>
                                          <p:spTgt spid="45"/>
                                        </p:tgtEl>
                                        <p:attrNameLst>
                                          <p:attrName>ppt_y</p:attrName>
                                        </p:attrNameLst>
                                      </p:cBhvr>
                                      <p:tavLst>
                                        <p:tav tm="0">
                                          <p:val>
                                            <p:strVal val="ppt_y"/>
                                          </p:val>
                                        </p:tav>
                                        <p:tav tm="100000">
                                          <p:val>
                                            <p:strVal val="ppt_y"/>
                                          </p:val>
                                        </p:tav>
                                      </p:tavLst>
                                    </p:anim>
                                    <p:set>
                                      <p:cBhvr>
                                        <p:cTn id="51" dur="1" fill="hold">
                                          <p:stCondLst>
                                            <p:cond delay="499"/>
                                          </p:stCondLst>
                                        </p:cTn>
                                        <p:tgtEl>
                                          <p:spTgt spid="45"/>
                                        </p:tgtEl>
                                        <p:attrNameLst>
                                          <p:attrName>style.visibility</p:attrName>
                                        </p:attrNameLst>
                                      </p:cBhvr>
                                      <p:to>
                                        <p:strVal val="hidden"/>
                                      </p:to>
                                    </p:set>
                                  </p:childTnLst>
                                </p:cTn>
                              </p:par>
                              <p:par>
                                <p:cTn id="52" presetID="2" presetClass="exit" presetSubtype="2" fill="hold" grpId="1" nodeType="withEffect">
                                  <p:stCondLst>
                                    <p:cond delay="0"/>
                                  </p:stCondLst>
                                  <p:childTnLst>
                                    <p:anim calcmode="lin" valueType="num">
                                      <p:cBhvr additive="base">
                                        <p:cTn id="53" dur="500"/>
                                        <p:tgtEl>
                                          <p:spTgt spid="44"/>
                                        </p:tgtEl>
                                        <p:attrNameLst>
                                          <p:attrName>ppt_x</p:attrName>
                                        </p:attrNameLst>
                                      </p:cBhvr>
                                      <p:tavLst>
                                        <p:tav tm="0">
                                          <p:val>
                                            <p:strVal val="ppt_x"/>
                                          </p:val>
                                        </p:tav>
                                        <p:tav tm="100000">
                                          <p:val>
                                            <p:strVal val="1+ppt_w/2"/>
                                          </p:val>
                                        </p:tav>
                                      </p:tavLst>
                                    </p:anim>
                                    <p:anim calcmode="lin" valueType="num">
                                      <p:cBhvr additive="base">
                                        <p:cTn id="54" dur="500"/>
                                        <p:tgtEl>
                                          <p:spTgt spid="44"/>
                                        </p:tgtEl>
                                        <p:attrNameLst>
                                          <p:attrName>ppt_y</p:attrName>
                                        </p:attrNameLst>
                                      </p:cBhvr>
                                      <p:tavLst>
                                        <p:tav tm="0">
                                          <p:val>
                                            <p:strVal val="ppt_y"/>
                                          </p:val>
                                        </p:tav>
                                        <p:tav tm="100000">
                                          <p:val>
                                            <p:strVal val="ppt_y"/>
                                          </p:val>
                                        </p:tav>
                                      </p:tavLst>
                                    </p:anim>
                                    <p:set>
                                      <p:cBhvr>
                                        <p:cTn id="55"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44" grpId="0" animBg="1"/>
      <p:bldP spid="44" grpId="1" animBg="1"/>
      <p:bldP spid="45" grpId="0" animBg="1"/>
      <p:bldP spid="45" grpId="1" animBg="1"/>
      <p:bldP spid="65" grpId="0" animBg="1"/>
      <p:bldP spid="65" grpId="1" animBg="1"/>
      <p:bldP spid="66" grpId="0" animBg="1"/>
      <p:bldP spid="6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12</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1" name="TextBox 32"/>
          <p:cNvSpPr txBox="1"/>
          <p:nvPr/>
        </p:nvSpPr>
        <p:spPr>
          <a:xfrm>
            <a:off x="3352213" y="3370262"/>
            <a:ext cx="5334587"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q"/>
            </a:pPr>
            <a:r>
              <a:rPr lang="fr-FR" dirty="0" smtClean="0"/>
              <a:t>Absence </a:t>
            </a:r>
            <a:r>
              <a:rPr lang="fr-FR" dirty="0"/>
              <a:t>d’indicateurs de performance améliorant le </a:t>
            </a:r>
            <a:r>
              <a:rPr lang="fr-FR" dirty="0" smtClean="0"/>
              <a:t>traitement</a:t>
            </a:r>
          </a:p>
          <a:p>
            <a:pPr marL="285750" indent="-285750">
              <a:lnSpc>
                <a:spcPct val="150000"/>
              </a:lnSpc>
              <a:buFont typeface="Wingdings" panose="05000000000000000000" pitchFamily="2" charset="2"/>
              <a:buChar char="q"/>
            </a:pPr>
            <a:r>
              <a:rPr lang="fr-FR" dirty="0" smtClean="0"/>
              <a:t>Traitement </a:t>
            </a:r>
            <a:r>
              <a:rPr lang="fr-FR" dirty="0"/>
              <a:t>manuel lent et </a:t>
            </a:r>
            <a:r>
              <a:rPr lang="fr-FR" dirty="0" smtClean="0"/>
              <a:t>compliqué</a:t>
            </a:r>
          </a:p>
          <a:p>
            <a:pPr marL="285750" indent="-285750">
              <a:lnSpc>
                <a:spcPct val="150000"/>
              </a:lnSpc>
              <a:buFont typeface="Wingdings" panose="05000000000000000000" pitchFamily="2" charset="2"/>
              <a:buChar char="q"/>
            </a:pPr>
            <a:r>
              <a:rPr lang="fr-FR" dirty="0" smtClean="0"/>
              <a:t>Données </a:t>
            </a:r>
            <a:r>
              <a:rPr lang="fr-FR" dirty="0"/>
              <a:t>non </a:t>
            </a:r>
            <a:r>
              <a:rPr lang="fr-FR" dirty="0" smtClean="0"/>
              <a:t>exploitées </a:t>
            </a:r>
            <a:r>
              <a:rPr lang="fr-FR" dirty="0"/>
              <a:t>sur la base de </a:t>
            </a:r>
            <a:r>
              <a:rPr lang="fr-FR" dirty="0" smtClean="0"/>
              <a:t>donnée</a:t>
            </a:r>
            <a:endParaRPr lang="fr-FR" dirty="0"/>
          </a:p>
        </p:txBody>
      </p:sp>
      <p:sp>
        <p:nvSpPr>
          <p:cNvPr id="32" name="Rectangle à coins arrondis 31"/>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3" name="Flèche droite 32"/>
          <p:cNvSpPr/>
          <p:nvPr/>
        </p:nvSpPr>
        <p:spPr>
          <a:xfrm>
            <a:off x="579624" y="3739915"/>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xmlns="" val="26068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13</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3" name="TextBox 31"/>
          <p:cNvSpPr txBox="1"/>
          <p:nvPr/>
        </p:nvSpPr>
        <p:spPr>
          <a:xfrm>
            <a:off x="3229409" y="3360483"/>
            <a:ext cx="5692566" cy="144655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La détection </a:t>
            </a:r>
            <a:r>
              <a:rPr lang="fr-FR" sz="2000" dirty="0"/>
              <a:t>d</a:t>
            </a:r>
            <a:r>
              <a:rPr lang="fr-FR" sz="2000" dirty="0" smtClean="0"/>
              <a:t>es comptes en suspens en utilisant un programme développé en COBOL,</a:t>
            </a:r>
          </a:p>
          <a:p>
            <a:endParaRPr lang="fr-FR" dirty="0"/>
          </a:p>
          <a:p>
            <a:pPr marL="285744" indent="-285744">
              <a:lnSpc>
                <a:spcPct val="150000"/>
              </a:lnSpc>
              <a:buFont typeface="Wingdings" pitchFamily="2" charset="2"/>
              <a:buChar char="q"/>
            </a:pPr>
            <a:r>
              <a:rPr lang="fr-FR" sz="2000" dirty="0"/>
              <a:t>Manipulation manuelle des erreurs </a:t>
            </a:r>
            <a:r>
              <a:rPr lang="fr-FR" sz="2000" dirty="0" smtClean="0"/>
              <a:t>d’imputation.</a:t>
            </a:r>
            <a:endParaRPr lang="fr-FR" sz="2000" dirty="0"/>
          </a:p>
        </p:txBody>
      </p:sp>
      <p:sp>
        <p:nvSpPr>
          <p:cNvPr id="35" name="Flèche droite 3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36" name="Rectangle à coins arrondis 35"/>
          <p:cNvSpPr/>
          <p:nvPr/>
        </p:nvSpPr>
        <p:spPr>
          <a:xfrm>
            <a:off x="5507068" y="36717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109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anim calcmode="lin" valueType="num">
                                      <p:cBhvr>
                                        <p:cTn id="10" dur="500" fill="hold"/>
                                        <p:tgtEl>
                                          <p:spTgt spid="36"/>
                                        </p:tgtEl>
                                        <p:attrNameLst>
                                          <p:attrName>ppt_x</p:attrName>
                                        </p:attrNameLst>
                                      </p:cBhvr>
                                      <p:tavLst>
                                        <p:tav tm="0">
                                          <p:val>
                                            <p:fltVal val="0.5"/>
                                          </p:val>
                                        </p:tav>
                                        <p:tav tm="100000">
                                          <p:val>
                                            <p:strVal val="#ppt_x"/>
                                          </p:val>
                                        </p:tav>
                                      </p:tavLst>
                                    </p:anim>
                                    <p:anim calcmode="lin" valueType="num">
                                      <p:cBhvr>
                                        <p:cTn id="11" dur="500" fill="hold"/>
                                        <p:tgtEl>
                                          <p:spTgt spid="3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2.77778E-7 1.11111E-6 L -0.28715 -0.30116 " pathEditMode="relative" rAng="0" ptsTypes="AA">
                                      <p:cBhvr>
                                        <p:cTn id="14" dur="2000" fill="hold"/>
                                        <p:tgtEl>
                                          <p:spTgt spid="36"/>
                                        </p:tgtEl>
                                        <p:attrNameLst>
                                          <p:attrName>ppt_x</p:attrName>
                                          <p:attrName>ppt_y</p:attrName>
                                        </p:attrNameLst>
                                      </p:cBhvr>
                                      <p:rCtr x="-14358" y="-15069"/>
                                    </p:animMotion>
                                  </p:childTnLst>
                                </p:cTn>
                              </p:par>
                            </p:childTnLst>
                          </p:cTn>
                        </p:par>
                        <p:par>
                          <p:cTn id="15" fill="hold">
                            <p:stCondLst>
                              <p:cond delay="2500"/>
                            </p:stCondLst>
                            <p:childTnLst>
                              <p:par>
                                <p:cTn id="16" presetID="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2" fill="hold" grpId="1" nodeType="clickEffect">
                                  <p:stCondLst>
                                    <p:cond delay="0"/>
                                  </p:stCondLst>
                                  <p:childTnLst>
                                    <p:anim calcmode="lin" valueType="num">
                                      <p:cBhvr additive="base">
                                        <p:cTn id="27" dur="500"/>
                                        <p:tgtEl>
                                          <p:spTgt spid="35"/>
                                        </p:tgtEl>
                                        <p:attrNameLst>
                                          <p:attrName>ppt_x</p:attrName>
                                        </p:attrNameLst>
                                      </p:cBhvr>
                                      <p:tavLst>
                                        <p:tav tm="0">
                                          <p:val>
                                            <p:strVal val="ppt_x"/>
                                          </p:val>
                                        </p:tav>
                                        <p:tav tm="100000">
                                          <p:val>
                                            <p:strVal val="1+ppt_w/2"/>
                                          </p:val>
                                        </p:tav>
                                      </p:tavLst>
                                    </p:anim>
                                    <p:anim calcmode="lin" valueType="num">
                                      <p:cBhvr additive="base">
                                        <p:cTn id="28" dur="500"/>
                                        <p:tgtEl>
                                          <p:spTgt spid="35"/>
                                        </p:tgtEl>
                                        <p:attrNameLst>
                                          <p:attrName>ppt_y</p:attrName>
                                        </p:attrNameLst>
                                      </p:cBhvr>
                                      <p:tavLst>
                                        <p:tav tm="0">
                                          <p:val>
                                            <p:strVal val="ppt_y"/>
                                          </p:val>
                                        </p:tav>
                                        <p:tav tm="100000">
                                          <p:val>
                                            <p:strVal val="ppt_y"/>
                                          </p:val>
                                        </p:tav>
                                      </p:tavLst>
                                    </p:anim>
                                    <p:set>
                                      <p:cBhvr>
                                        <p:cTn id="29" dur="1" fill="hold">
                                          <p:stCondLst>
                                            <p:cond delay="499"/>
                                          </p:stCondLst>
                                        </p:cTn>
                                        <p:tgtEl>
                                          <p:spTgt spid="35"/>
                                        </p:tgtEl>
                                        <p:attrNameLst>
                                          <p:attrName>style.visibility</p:attrName>
                                        </p:attrNameLst>
                                      </p:cBhvr>
                                      <p:to>
                                        <p:strVal val="hidden"/>
                                      </p:to>
                                    </p:set>
                                  </p:childTnLst>
                                </p:cTn>
                              </p:par>
                              <p:par>
                                <p:cTn id="30" presetID="2" presetClass="exit" presetSubtype="2" fill="hold" grpId="1" nodeType="withEffect">
                                  <p:stCondLst>
                                    <p:cond delay="0"/>
                                  </p:stCondLst>
                                  <p:childTnLst>
                                    <p:anim calcmode="lin" valueType="num">
                                      <p:cBhvr additive="base">
                                        <p:cTn id="31" dur="500"/>
                                        <p:tgtEl>
                                          <p:spTgt spid="33"/>
                                        </p:tgtEl>
                                        <p:attrNameLst>
                                          <p:attrName>ppt_x</p:attrName>
                                        </p:attrNameLst>
                                      </p:cBhvr>
                                      <p:tavLst>
                                        <p:tav tm="0">
                                          <p:val>
                                            <p:strVal val="ppt_x"/>
                                          </p:val>
                                        </p:tav>
                                        <p:tav tm="100000">
                                          <p:val>
                                            <p:strVal val="1+ppt_w/2"/>
                                          </p:val>
                                        </p:tav>
                                      </p:tavLst>
                                    </p:anim>
                                    <p:anim calcmode="lin" valueType="num">
                                      <p:cBhvr additive="base">
                                        <p:cTn id="32" dur="500"/>
                                        <p:tgtEl>
                                          <p:spTgt spid="33"/>
                                        </p:tgtEl>
                                        <p:attrNameLst>
                                          <p:attrName>ppt_y</p:attrName>
                                        </p:attrNameLst>
                                      </p:cBhvr>
                                      <p:tavLst>
                                        <p:tav tm="0">
                                          <p:val>
                                            <p:strVal val="ppt_y"/>
                                          </p:val>
                                        </p:tav>
                                        <p:tav tm="100000">
                                          <p:val>
                                            <p:strVal val="ppt_y"/>
                                          </p:val>
                                        </p:tav>
                                      </p:tavLst>
                                    </p:anim>
                                    <p:set>
                                      <p:cBhvr>
                                        <p:cTn id="3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6" grpId="0" animBg="1"/>
      <p:bldP spid="3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14</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0" name="TextBox 32"/>
          <p:cNvSpPr txBox="1"/>
          <p:nvPr/>
        </p:nvSpPr>
        <p:spPr>
          <a:xfrm>
            <a:off x="3501122" y="3606249"/>
            <a:ext cx="533458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44" indent="-285744">
              <a:lnSpc>
                <a:spcPct val="150000"/>
              </a:lnSpc>
              <a:buFont typeface="Wingdings" pitchFamily="2" charset="2"/>
              <a:buChar char="q"/>
            </a:pPr>
            <a:r>
              <a:rPr lang="fr-FR" dirty="0"/>
              <a:t>Absence d’un système d’alerte </a:t>
            </a:r>
          </a:p>
          <a:p>
            <a:pPr marL="285750" indent="-285750">
              <a:lnSpc>
                <a:spcPct val="150000"/>
              </a:lnSpc>
              <a:buFont typeface="Wingdings" panose="05000000000000000000" pitchFamily="2" charset="2"/>
              <a:buChar char="q"/>
            </a:pPr>
            <a:r>
              <a:rPr lang="fr-FR" dirty="0" smtClean="0"/>
              <a:t>Traitement manuel lent et non fiable</a:t>
            </a:r>
          </a:p>
        </p:txBody>
      </p:sp>
      <p:sp>
        <p:nvSpPr>
          <p:cNvPr id="31" name="Rectangle à coins arrondis 30"/>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2" name="Flèche droite 31"/>
          <p:cNvSpPr/>
          <p:nvPr/>
        </p:nvSpPr>
        <p:spPr>
          <a:xfrm>
            <a:off x="577011" y="356344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xmlns="" val="2205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15</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369324" y="2115724"/>
            <a:ext cx="8164731" cy="3600400"/>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smtClean="0"/>
              <a:t>Réalisation d’un système décisionnel</a:t>
            </a:r>
            <a:endParaRPr lang="fr-FR" sz="3600" dirty="0"/>
          </a:p>
        </p:txBody>
      </p:sp>
      <p:sp>
        <p:nvSpPr>
          <p:cNvPr id="36" name="Rectangle 35"/>
          <p:cNvSpPr/>
          <p:nvPr/>
        </p:nvSpPr>
        <p:spPr>
          <a:xfrm>
            <a:off x="2735961" y="3465403"/>
            <a:ext cx="162469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Reporting</a:t>
            </a:r>
            <a:endParaRPr lang="fr-FR" dirty="0"/>
          </a:p>
        </p:txBody>
      </p:sp>
      <p:sp>
        <p:nvSpPr>
          <p:cNvPr id="37" name="Rectangle 36"/>
          <p:cNvSpPr/>
          <p:nvPr/>
        </p:nvSpPr>
        <p:spPr>
          <a:xfrm>
            <a:off x="4502394" y="3454594"/>
            <a:ext cx="157265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Alertes</a:t>
            </a:r>
          </a:p>
        </p:txBody>
      </p:sp>
      <p:sp>
        <p:nvSpPr>
          <p:cNvPr id="39" name="TextBox 38"/>
          <p:cNvSpPr txBox="1"/>
          <p:nvPr/>
        </p:nvSpPr>
        <p:spPr>
          <a:xfrm>
            <a:off x="2360196" y="4153227"/>
            <a:ext cx="5429246" cy="923330"/>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Génération des alertes</a:t>
            </a:r>
          </a:p>
          <a:p>
            <a:pPr marL="285750" indent="-285750">
              <a:lnSpc>
                <a:spcPct val="150000"/>
              </a:lnSpc>
              <a:buFont typeface="Wingdings" pitchFamily="2" charset="2"/>
              <a:buChar char="v"/>
            </a:pPr>
            <a:r>
              <a:rPr lang="fr-FR" dirty="0" smtClean="0"/>
              <a:t>Automatisation de la détection des anomalies</a:t>
            </a:r>
            <a:endParaRPr lang="fr-FR" dirty="0"/>
          </a:p>
        </p:txBody>
      </p:sp>
      <p:sp>
        <p:nvSpPr>
          <p:cNvPr id="40" name="TextBox 39"/>
          <p:cNvSpPr txBox="1"/>
          <p:nvPr/>
        </p:nvSpPr>
        <p:spPr>
          <a:xfrm>
            <a:off x="2300452" y="2368002"/>
            <a:ext cx="5429246" cy="1338828"/>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Elaboration des indicateurs de performance</a:t>
            </a:r>
          </a:p>
          <a:p>
            <a:pPr marL="285750" indent="-285750">
              <a:lnSpc>
                <a:spcPct val="150000"/>
              </a:lnSpc>
              <a:buFont typeface="Wingdings" pitchFamily="2" charset="2"/>
              <a:buChar char="v"/>
            </a:pPr>
            <a:r>
              <a:rPr lang="fr-FR" dirty="0" smtClean="0"/>
              <a:t>Génération des tableaux de bord facilitant les traitements accessibles via web et mobile</a:t>
            </a:r>
            <a:endParaRPr lang="fr-FR" dirty="0"/>
          </a:p>
        </p:txBody>
      </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83650" y="19566"/>
            <a:ext cx="8050405" cy="601051"/>
            <a:chOff x="450180" y="19637"/>
            <a:chExt cx="8050405" cy="601051"/>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7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75000"/>
                  </a:schemeClr>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093795" y="4274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602991" y="1963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8" name="Rectangle 7"/>
          <p:cNvSpPr txBox="1">
            <a:spLocks noChangeArrowheads="1"/>
          </p:cNvSpPr>
          <p:nvPr/>
        </p:nvSpPr>
        <p:spPr>
          <a:xfrm>
            <a:off x="2188081" y="73368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Solution proposée</a:t>
            </a:r>
          </a:p>
        </p:txBody>
      </p:sp>
      <p:sp>
        <p:nvSpPr>
          <p:cNvPr id="66" name="Freeform 9" descr="&lt;LOGICA_QUOTE_RIGHT&gt;"/>
          <p:cNvSpPr>
            <a:spLocks/>
          </p:cNvSpPr>
          <p:nvPr/>
        </p:nvSpPr>
        <p:spPr bwMode="gray">
          <a:xfrm>
            <a:off x="3295726" y="68186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Freeform 5" descr="&lt;LOGICA_QUOTE_LEFT&gt;"/>
          <p:cNvSpPr>
            <a:spLocks/>
          </p:cNvSpPr>
          <p:nvPr/>
        </p:nvSpPr>
        <p:spPr bwMode="gray">
          <a:xfrm>
            <a:off x="2064726" y="71145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Rectangle 7"/>
          <p:cNvSpPr txBox="1">
            <a:spLocks noChangeArrowheads="1"/>
          </p:cNvSpPr>
          <p:nvPr/>
        </p:nvSpPr>
        <p:spPr>
          <a:xfrm>
            <a:off x="3712453" y="73832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Tree>
    <p:extLst>
      <p:ext uri="{BB962C8B-B14F-4D97-AF65-F5344CB8AC3E}">
        <p14:creationId xmlns:p14="http://schemas.microsoft.com/office/powerpoint/2010/main" xmlns="" val="34717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fmla="#ppt_w*sin(2.5*pi*$)">
                                          <p:val>
                                            <p:fltVal val="0"/>
                                          </p:val>
                                        </p:tav>
                                        <p:tav tm="100000">
                                          <p:val>
                                            <p:fltVal val="1"/>
                                          </p:val>
                                        </p:tav>
                                      </p:tavLst>
                                    </p:anim>
                                    <p:anim calcmode="lin" valueType="num">
                                      <p:cBhvr>
                                        <p:cTn id="8" dur="1000" fill="hold"/>
                                        <p:tgtEl>
                                          <p:spTgt spid="6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2000" fill="hold"/>
                                        <p:tgtEl>
                                          <p:spTgt spid="35"/>
                                        </p:tgtEl>
                                      </p:cBhvr>
                                      <p:by x="40000" y="40000"/>
                                    </p:animScale>
                                  </p:childTnLst>
                                </p:cTn>
                              </p:par>
                              <p:par>
                                <p:cTn id="22" presetID="64" presetClass="path" presetSubtype="0" accel="50000" decel="50000" fill="hold" grpId="2" nodeType="withEffect">
                                  <p:stCondLst>
                                    <p:cond delay="0"/>
                                  </p:stCondLst>
                                  <p:childTnLst>
                                    <p:animMotion origin="layout" path="M 4.44444E-6 -4.81481E-6 L -0.00278 -0.16759 " pathEditMode="relative" rAng="0" ptsTypes="AA">
                                      <p:cBhvr>
                                        <p:cTn id="23" dur="2000" fill="hold"/>
                                        <p:tgtEl>
                                          <p:spTgt spid="35"/>
                                        </p:tgtEl>
                                        <p:attrNameLst>
                                          <p:attrName>ppt_x</p:attrName>
                                          <p:attrName>ppt_y</p:attrName>
                                        </p:attrNameLst>
                                      </p:cBhvr>
                                      <p:rCtr x="-139" y="-8380"/>
                                    </p:animMotion>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 presetClass="exit" presetSubtype="10" fill="hold" grpId="3" nodeType="clickEffect">
                                  <p:stCondLst>
                                    <p:cond delay="0"/>
                                  </p:stCondLst>
                                  <p:childTnLst>
                                    <p:animEffect transition="out" filter="checkerboard(across)">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35" presetClass="path" presetSubtype="0" accel="50000" decel="50000" fill="hold" grpId="1" nodeType="withEffect">
                                  <p:stCondLst>
                                    <p:cond delay="0"/>
                                  </p:stCondLst>
                                  <p:childTnLst>
                                    <p:animMotion origin="layout" path="M 3.88889E-6 2.74746E-6 L -0.25608 -0.14778 " pathEditMode="relative" rAng="0" ptsTypes="AA">
                                      <p:cBhvr>
                                        <p:cTn id="43" dur="2000" fill="hold"/>
                                        <p:tgtEl>
                                          <p:spTgt spid="36"/>
                                        </p:tgtEl>
                                        <p:attrNameLst>
                                          <p:attrName>ppt_x</p:attrName>
                                          <p:attrName>ppt_y</p:attrName>
                                        </p:attrNameLst>
                                      </p:cBhvr>
                                      <p:rCtr x="-12812" y="-7401"/>
                                    </p:animMotion>
                                  </p:childTnLst>
                                </p:cTn>
                              </p:par>
                              <p:par>
                                <p:cTn id="44" presetID="35" presetClass="path" presetSubtype="0" accel="50000" decel="50000" fill="hold" grpId="1" nodeType="withEffect">
                                  <p:stCondLst>
                                    <p:cond delay="0"/>
                                  </p:stCondLst>
                                  <p:childTnLst>
                                    <p:animMotion origin="layout" path="M -2.77778E-6 2.74746E-6 L -0.44149 0.11447 " pathEditMode="relative" rAng="0" ptsTypes="AA">
                                      <p:cBhvr>
                                        <p:cTn id="45" dur="2000" fill="hold"/>
                                        <p:tgtEl>
                                          <p:spTgt spid="37"/>
                                        </p:tgtEl>
                                        <p:attrNameLst>
                                          <p:attrName>ppt_x</p:attrName>
                                          <p:attrName>ppt_y</p:attrName>
                                        </p:attrNameLst>
                                      </p:cBhvr>
                                      <p:rCtr x="-22083" y="5712"/>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6" grpId="0" animBg="1"/>
      <p:bldP spid="36" grpId="1" animBg="1"/>
      <p:bldP spid="37" grpId="0" animBg="1"/>
      <p:bldP spid="37" grpId="1" animBg="1"/>
      <p:bldP spid="39" grpId="0"/>
      <p:bldP spid="40" grpId="0"/>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pPr/>
              <a:t>16</a:t>
            </a:fld>
            <a:endParaRPr lang="fr-BE"/>
          </a:p>
        </p:txBody>
      </p:sp>
      <p:grpSp>
        <p:nvGrpSpPr>
          <p:cNvPr id="40" name="Groupe 39"/>
          <p:cNvGrpSpPr/>
          <p:nvPr/>
        </p:nvGrpSpPr>
        <p:grpSpPr>
          <a:xfrm>
            <a:off x="447769" y="44624"/>
            <a:ext cx="8023374" cy="588358"/>
            <a:chOff x="447769" y="32330"/>
            <a:chExt cx="8023374" cy="588358"/>
          </a:xfrm>
        </p:grpSpPr>
        <p:sp>
          <p:nvSpPr>
            <p:cNvPr id="4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5"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57" name="Freeform 5" descr="&lt;LOGICA_QUOTE_LEFT&gt;"/>
            <p:cNvSpPr>
              <a:spLocks/>
            </p:cNvSpPr>
            <p:nvPr/>
          </p:nvSpPr>
          <p:spPr bwMode="gray">
            <a:xfrm>
              <a:off x="2116122" y="4375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Freeform 9" descr="&lt;LOGICA_QUOTE_RIGHT&gt;"/>
            <p:cNvSpPr>
              <a:spLocks/>
            </p:cNvSpPr>
            <p:nvPr/>
          </p:nvSpPr>
          <p:spPr bwMode="gray">
            <a:xfrm>
              <a:off x="3635896" y="4375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60"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1"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aphicFrame>
        <p:nvGraphicFramePr>
          <p:cNvPr id="2" name="Diagramme 1"/>
          <p:cNvGraphicFramePr/>
          <p:nvPr>
            <p:extLst>
              <p:ext uri="{D42A27DB-BD31-4B8C-83A1-F6EECF244321}">
                <p14:modId xmlns:p14="http://schemas.microsoft.com/office/powerpoint/2010/main" xmlns="" val="1409483075"/>
              </p:ext>
            </p:extLst>
          </p:nvPr>
        </p:nvGraphicFramePr>
        <p:xfrm>
          <a:off x="1524000" y="1397000"/>
          <a:ext cx="6864424" cy="4480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7"/>
          <p:cNvSpPr txBox="1">
            <a:spLocks noChangeArrowheads="1"/>
          </p:cNvSpPr>
          <p:nvPr/>
        </p:nvSpPr>
        <p:spPr>
          <a:xfrm>
            <a:off x="3699030" y="7549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Cadrage  fonctionnel</a:t>
            </a:r>
          </a:p>
        </p:txBody>
      </p:sp>
      <p:sp>
        <p:nvSpPr>
          <p:cNvPr id="28" name="Freeform 9" descr="&lt;LOGICA_QUOTE_RIGHT&gt;"/>
          <p:cNvSpPr>
            <a:spLocks/>
          </p:cNvSpPr>
          <p:nvPr/>
        </p:nvSpPr>
        <p:spPr bwMode="gray">
          <a:xfrm>
            <a:off x="4938517" y="67197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5" descr="&lt;LOGICA_QUOTE_LEFT&gt;"/>
          <p:cNvSpPr>
            <a:spLocks/>
          </p:cNvSpPr>
          <p:nvPr/>
        </p:nvSpPr>
        <p:spPr bwMode="gray">
          <a:xfrm>
            <a:off x="3572761" y="6858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2" name="Rectangle 7"/>
          <p:cNvSpPr txBox="1">
            <a:spLocks noChangeArrowheads="1"/>
          </p:cNvSpPr>
          <p:nvPr/>
        </p:nvSpPr>
        <p:spPr>
          <a:xfrm>
            <a:off x="2095386" y="756585"/>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Tree>
    <p:extLst>
      <p:ext uri="{BB962C8B-B14F-4D97-AF65-F5344CB8AC3E}">
        <p14:creationId xmlns:p14="http://schemas.microsoft.com/office/powerpoint/2010/main" xmlns="" val="23783787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fmla="#ppt_w*sin(2.5*pi*$)">
                                          <p:val>
                                            <p:fltVal val="0"/>
                                          </p:val>
                                        </p:tav>
                                        <p:tav tm="100000">
                                          <p:val>
                                            <p:fltVal val="1"/>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fmla="#ppt_w*sin(2.5*pi*$)">
                                          <p:val>
                                            <p:fltVal val="0"/>
                                          </p:val>
                                        </p:tav>
                                        <p:tav tm="100000">
                                          <p:val>
                                            <p:fltVal val="1"/>
                                          </p:val>
                                        </p:tav>
                                      </p:tavLst>
                                    </p:anim>
                                    <p:anim calcmode="lin" valueType="num">
                                      <p:cBhvr>
                                        <p:cTn id="1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graphicEl>
                                              <a:dgm id="{E8C2E04F-5655-4176-B376-FA335520DAE8}"/>
                                            </p:graphicEl>
                                          </p:spTgt>
                                        </p:tgtEl>
                                        <p:attrNameLst>
                                          <p:attrName>style.visibility</p:attrName>
                                        </p:attrNameLst>
                                      </p:cBhvr>
                                      <p:to>
                                        <p:strVal val="visible"/>
                                      </p:to>
                                    </p:set>
                                    <p:anim calcmode="lin" valueType="num">
                                      <p:cBhvr>
                                        <p:cTn id="17" dur="500" fill="hold"/>
                                        <p:tgtEl>
                                          <p:spTgt spid="2">
                                            <p:graphicEl>
                                              <a:dgm id="{E8C2E04F-5655-4176-B376-FA335520DAE8}"/>
                                            </p:graphicEl>
                                          </p:spTgt>
                                        </p:tgtEl>
                                        <p:attrNameLst>
                                          <p:attrName>ppt_w</p:attrName>
                                        </p:attrNameLst>
                                      </p:cBhvr>
                                      <p:tavLst>
                                        <p:tav tm="0">
                                          <p:val>
                                            <p:fltVal val="0"/>
                                          </p:val>
                                        </p:tav>
                                        <p:tav tm="100000">
                                          <p:val>
                                            <p:strVal val="#ppt_w"/>
                                          </p:val>
                                        </p:tav>
                                      </p:tavLst>
                                    </p:anim>
                                    <p:anim calcmode="lin" valueType="num">
                                      <p:cBhvr>
                                        <p:cTn id="18" dur="500" fill="hold"/>
                                        <p:tgtEl>
                                          <p:spTgt spid="2">
                                            <p:graphicEl>
                                              <a:dgm id="{E8C2E04F-5655-4176-B376-FA335520DAE8}"/>
                                            </p:graphicEl>
                                          </p:spTgt>
                                        </p:tgtEl>
                                        <p:attrNameLst>
                                          <p:attrName>ppt_h</p:attrName>
                                        </p:attrNameLst>
                                      </p:cBhvr>
                                      <p:tavLst>
                                        <p:tav tm="0">
                                          <p:val>
                                            <p:fltVal val="0"/>
                                          </p:val>
                                        </p:tav>
                                        <p:tav tm="100000">
                                          <p:val>
                                            <p:strVal val="#ppt_h"/>
                                          </p:val>
                                        </p:tav>
                                      </p:tavLst>
                                    </p:anim>
                                    <p:animEffect transition="in" filter="fade">
                                      <p:cBhvr>
                                        <p:cTn id="19" dur="500"/>
                                        <p:tgtEl>
                                          <p:spTgt spid="2">
                                            <p:graphicEl>
                                              <a:dgm id="{E8C2E04F-5655-4176-B376-FA335520DAE8}"/>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graphicEl>
                                              <a:dgm id="{E8078D5E-18D9-4157-B0F7-F7FBD700E7E0}"/>
                                            </p:graphicEl>
                                          </p:spTgt>
                                        </p:tgtEl>
                                        <p:attrNameLst>
                                          <p:attrName>style.visibility</p:attrName>
                                        </p:attrNameLst>
                                      </p:cBhvr>
                                      <p:to>
                                        <p:strVal val="visible"/>
                                      </p:to>
                                    </p:set>
                                    <p:anim calcmode="lin" valueType="num">
                                      <p:cBhvr>
                                        <p:cTn id="22" dur="500" fill="hold"/>
                                        <p:tgtEl>
                                          <p:spTgt spid="2">
                                            <p:graphicEl>
                                              <a:dgm id="{E8078D5E-18D9-4157-B0F7-F7FBD700E7E0}"/>
                                            </p:graphicEl>
                                          </p:spTgt>
                                        </p:tgtEl>
                                        <p:attrNameLst>
                                          <p:attrName>ppt_w</p:attrName>
                                        </p:attrNameLst>
                                      </p:cBhvr>
                                      <p:tavLst>
                                        <p:tav tm="0">
                                          <p:val>
                                            <p:fltVal val="0"/>
                                          </p:val>
                                        </p:tav>
                                        <p:tav tm="100000">
                                          <p:val>
                                            <p:strVal val="#ppt_w"/>
                                          </p:val>
                                        </p:tav>
                                      </p:tavLst>
                                    </p:anim>
                                    <p:anim calcmode="lin" valueType="num">
                                      <p:cBhvr>
                                        <p:cTn id="23" dur="500" fill="hold"/>
                                        <p:tgtEl>
                                          <p:spTgt spid="2">
                                            <p:graphicEl>
                                              <a:dgm id="{E8078D5E-18D9-4157-B0F7-F7FBD700E7E0}"/>
                                            </p:graphicEl>
                                          </p:spTgt>
                                        </p:tgtEl>
                                        <p:attrNameLst>
                                          <p:attrName>ppt_h</p:attrName>
                                        </p:attrNameLst>
                                      </p:cBhvr>
                                      <p:tavLst>
                                        <p:tav tm="0">
                                          <p:val>
                                            <p:fltVal val="0"/>
                                          </p:val>
                                        </p:tav>
                                        <p:tav tm="100000">
                                          <p:val>
                                            <p:strVal val="#ppt_h"/>
                                          </p:val>
                                        </p:tav>
                                      </p:tavLst>
                                    </p:anim>
                                    <p:animEffect transition="in" filter="fade">
                                      <p:cBhvr>
                                        <p:cTn id="24" dur="500"/>
                                        <p:tgtEl>
                                          <p:spTgt spid="2">
                                            <p:graphicEl>
                                              <a:dgm id="{E8078D5E-18D9-4157-B0F7-F7FBD700E7E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3ABEE852-400D-4DC2-B02F-FAF4E0B2F716}"/>
                                            </p:graphicEl>
                                          </p:spTgt>
                                        </p:tgtEl>
                                        <p:attrNameLst>
                                          <p:attrName>style.visibility</p:attrName>
                                        </p:attrNameLst>
                                      </p:cBhvr>
                                      <p:to>
                                        <p:strVal val="visible"/>
                                      </p:to>
                                    </p:set>
                                    <p:anim calcmode="lin" valueType="num">
                                      <p:cBhvr>
                                        <p:cTn id="29" dur="500" fill="hold"/>
                                        <p:tgtEl>
                                          <p:spTgt spid="2">
                                            <p:graphicEl>
                                              <a:dgm id="{3ABEE852-400D-4DC2-B02F-FAF4E0B2F716}"/>
                                            </p:graphicEl>
                                          </p:spTgt>
                                        </p:tgtEl>
                                        <p:attrNameLst>
                                          <p:attrName>ppt_w</p:attrName>
                                        </p:attrNameLst>
                                      </p:cBhvr>
                                      <p:tavLst>
                                        <p:tav tm="0">
                                          <p:val>
                                            <p:fltVal val="0"/>
                                          </p:val>
                                        </p:tav>
                                        <p:tav tm="100000">
                                          <p:val>
                                            <p:strVal val="#ppt_w"/>
                                          </p:val>
                                        </p:tav>
                                      </p:tavLst>
                                    </p:anim>
                                    <p:anim calcmode="lin" valueType="num">
                                      <p:cBhvr>
                                        <p:cTn id="30" dur="500" fill="hold"/>
                                        <p:tgtEl>
                                          <p:spTgt spid="2">
                                            <p:graphicEl>
                                              <a:dgm id="{3ABEE852-400D-4DC2-B02F-FAF4E0B2F716}"/>
                                            </p:graphicEl>
                                          </p:spTgt>
                                        </p:tgtEl>
                                        <p:attrNameLst>
                                          <p:attrName>ppt_h</p:attrName>
                                        </p:attrNameLst>
                                      </p:cBhvr>
                                      <p:tavLst>
                                        <p:tav tm="0">
                                          <p:val>
                                            <p:fltVal val="0"/>
                                          </p:val>
                                        </p:tav>
                                        <p:tav tm="100000">
                                          <p:val>
                                            <p:strVal val="#ppt_h"/>
                                          </p:val>
                                        </p:tav>
                                      </p:tavLst>
                                    </p:anim>
                                    <p:animEffect transition="in" filter="fade">
                                      <p:cBhvr>
                                        <p:cTn id="31" dur="500"/>
                                        <p:tgtEl>
                                          <p:spTgt spid="2">
                                            <p:graphicEl>
                                              <a:dgm id="{3ABEE852-400D-4DC2-B02F-FAF4E0B2F716}"/>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A48C4E3F-37E6-411A-B652-A46BEA379499}"/>
                                            </p:graphicEl>
                                          </p:spTgt>
                                        </p:tgtEl>
                                        <p:attrNameLst>
                                          <p:attrName>style.visibility</p:attrName>
                                        </p:attrNameLst>
                                      </p:cBhvr>
                                      <p:to>
                                        <p:strVal val="visible"/>
                                      </p:to>
                                    </p:set>
                                    <p:anim calcmode="lin" valueType="num">
                                      <p:cBhvr>
                                        <p:cTn id="34" dur="500" fill="hold"/>
                                        <p:tgtEl>
                                          <p:spTgt spid="2">
                                            <p:graphicEl>
                                              <a:dgm id="{A48C4E3F-37E6-411A-B652-A46BEA379499}"/>
                                            </p:graphicEl>
                                          </p:spTgt>
                                        </p:tgtEl>
                                        <p:attrNameLst>
                                          <p:attrName>ppt_w</p:attrName>
                                        </p:attrNameLst>
                                      </p:cBhvr>
                                      <p:tavLst>
                                        <p:tav tm="0">
                                          <p:val>
                                            <p:fltVal val="0"/>
                                          </p:val>
                                        </p:tav>
                                        <p:tav tm="100000">
                                          <p:val>
                                            <p:strVal val="#ppt_w"/>
                                          </p:val>
                                        </p:tav>
                                      </p:tavLst>
                                    </p:anim>
                                    <p:anim calcmode="lin" valueType="num">
                                      <p:cBhvr>
                                        <p:cTn id="35" dur="500" fill="hold"/>
                                        <p:tgtEl>
                                          <p:spTgt spid="2">
                                            <p:graphicEl>
                                              <a:dgm id="{A48C4E3F-37E6-411A-B652-A46BEA379499}"/>
                                            </p:graphicEl>
                                          </p:spTgt>
                                        </p:tgtEl>
                                        <p:attrNameLst>
                                          <p:attrName>ppt_h</p:attrName>
                                        </p:attrNameLst>
                                      </p:cBhvr>
                                      <p:tavLst>
                                        <p:tav tm="0">
                                          <p:val>
                                            <p:fltVal val="0"/>
                                          </p:val>
                                        </p:tav>
                                        <p:tav tm="100000">
                                          <p:val>
                                            <p:strVal val="#ppt_h"/>
                                          </p:val>
                                        </p:tav>
                                      </p:tavLst>
                                    </p:anim>
                                    <p:animEffect transition="in" filter="fade">
                                      <p:cBhvr>
                                        <p:cTn id="36" dur="500"/>
                                        <p:tgtEl>
                                          <p:spTgt spid="2">
                                            <p:graphicEl>
                                              <a:dgm id="{A48C4E3F-37E6-411A-B652-A46BEA37949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AB43F16B-51DA-4AF1-9352-A7F99C81692E}"/>
                                            </p:graphicEl>
                                          </p:spTgt>
                                        </p:tgtEl>
                                        <p:attrNameLst>
                                          <p:attrName>style.visibility</p:attrName>
                                        </p:attrNameLst>
                                      </p:cBhvr>
                                      <p:to>
                                        <p:strVal val="visible"/>
                                      </p:to>
                                    </p:set>
                                    <p:anim calcmode="lin" valueType="num">
                                      <p:cBhvr>
                                        <p:cTn id="41" dur="500" fill="hold"/>
                                        <p:tgtEl>
                                          <p:spTgt spid="2">
                                            <p:graphicEl>
                                              <a:dgm id="{AB43F16B-51DA-4AF1-9352-A7F99C81692E}"/>
                                            </p:graphicEl>
                                          </p:spTgt>
                                        </p:tgtEl>
                                        <p:attrNameLst>
                                          <p:attrName>ppt_w</p:attrName>
                                        </p:attrNameLst>
                                      </p:cBhvr>
                                      <p:tavLst>
                                        <p:tav tm="0">
                                          <p:val>
                                            <p:fltVal val="0"/>
                                          </p:val>
                                        </p:tav>
                                        <p:tav tm="100000">
                                          <p:val>
                                            <p:strVal val="#ppt_w"/>
                                          </p:val>
                                        </p:tav>
                                      </p:tavLst>
                                    </p:anim>
                                    <p:anim calcmode="lin" valueType="num">
                                      <p:cBhvr>
                                        <p:cTn id="42" dur="500" fill="hold"/>
                                        <p:tgtEl>
                                          <p:spTgt spid="2">
                                            <p:graphicEl>
                                              <a:dgm id="{AB43F16B-51DA-4AF1-9352-A7F99C81692E}"/>
                                            </p:graphicEl>
                                          </p:spTgt>
                                        </p:tgtEl>
                                        <p:attrNameLst>
                                          <p:attrName>ppt_h</p:attrName>
                                        </p:attrNameLst>
                                      </p:cBhvr>
                                      <p:tavLst>
                                        <p:tav tm="0">
                                          <p:val>
                                            <p:fltVal val="0"/>
                                          </p:val>
                                        </p:tav>
                                        <p:tav tm="100000">
                                          <p:val>
                                            <p:strVal val="#ppt_h"/>
                                          </p:val>
                                        </p:tav>
                                      </p:tavLst>
                                    </p:anim>
                                    <p:animEffect transition="in" filter="fade">
                                      <p:cBhvr>
                                        <p:cTn id="43" dur="500"/>
                                        <p:tgtEl>
                                          <p:spTgt spid="2">
                                            <p:graphicEl>
                                              <a:dgm id="{AB43F16B-51DA-4AF1-9352-A7F99C81692E}"/>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C8E724EF-DF27-46D6-8439-5419C2D23D13}"/>
                                            </p:graphicEl>
                                          </p:spTgt>
                                        </p:tgtEl>
                                        <p:attrNameLst>
                                          <p:attrName>style.visibility</p:attrName>
                                        </p:attrNameLst>
                                      </p:cBhvr>
                                      <p:to>
                                        <p:strVal val="visible"/>
                                      </p:to>
                                    </p:set>
                                    <p:anim calcmode="lin" valueType="num">
                                      <p:cBhvr>
                                        <p:cTn id="46" dur="500" fill="hold"/>
                                        <p:tgtEl>
                                          <p:spTgt spid="2">
                                            <p:graphicEl>
                                              <a:dgm id="{C8E724EF-DF27-46D6-8439-5419C2D23D13}"/>
                                            </p:graphicEl>
                                          </p:spTgt>
                                        </p:tgtEl>
                                        <p:attrNameLst>
                                          <p:attrName>ppt_w</p:attrName>
                                        </p:attrNameLst>
                                      </p:cBhvr>
                                      <p:tavLst>
                                        <p:tav tm="0">
                                          <p:val>
                                            <p:fltVal val="0"/>
                                          </p:val>
                                        </p:tav>
                                        <p:tav tm="100000">
                                          <p:val>
                                            <p:strVal val="#ppt_w"/>
                                          </p:val>
                                        </p:tav>
                                      </p:tavLst>
                                    </p:anim>
                                    <p:anim calcmode="lin" valueType="num">
                                      <p:cBhvr>
                                        <p:cTn id="47" dur="500" fill="hold"/>
                                        <p:tgtEl>
                                          <p:spTgt spid="2">
                                            <p:graphicEl>
                                              <a:dgm id="{C8E724EF-DF27-46D6-8439-5419C2D23D13}"/>
                                            </p:graphicEl>
                                          </p:spTgt>
                                        </p:tgtEl>
                                        <p:attrNameLst>
                                          <p:attrName>ppt_h</p:attrName>
                                        </p:attrNameLst>
                                      </p:cBhvr>
                                      <p:tavLst>
                                        <p:tav tm="0">
                                          <p:val>
                                            <p:fltVal val="0"/>
                                          </p:val>
                                        </p:tav>
                                        <p:tav tm="100000">
                                          <p:val>
                                            <p:strVal val="#ppt_h"/>
                                          </p:val>
                                        </p:tav>
                                      </p:tavLst>
                                    </p:anim>
                                    <p:animEffect transition="in" filter="fade">
                                      <p:cBhvr>
                                        <p:cTn id="48" dur="500"/>
                                        <p:tgtEl>
                                          <p:spTgt spid="2">
                                            <p:graphicEl>
                                              <a:dgm id="{C8E724EF-DF27-46D6-8439-5419C2D23D13}"/>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94E2B383-C407-492F-8ED6-F6DFA78B21EE}"/>
                                            </p:graphicEl>
                                          </p:spTgt>
                                        </p:tgtEl>
                                        <p:attrNameLst>
                                          <p:attrName>style.visibility</p:attrName>
                                        </p:attrNameLst>
                                      </p:cBhvr>
                                      <p:to>
                                        <p:strVal val="visible"/>
                                      </p:to>
                                    </p:set>
                                    <p:anim calcmode="lin" valueType="num">
                                      <p:cBhvr>
                                        <p:cTn id="53" dur="500" fill="hold"/>
                                        <p:tgtEl>
                                          <p:spTgt spid="2">
                                            <p:graphicEl>
                                              <a:dgm id="{94E2B383-C407-492F-8ED6-F6DFA78B21EE}"/>
                                            </p:graphicEl>
                                          </p:spTgt>
                                        </p:tgtEl>
                                        <p:attrNameLst>
                                          <p:attrName>ppt_w</p:attrName>
                                        </p:attrNameLst>
                                      </p:cBhvr>
                                      <p:tavLst>
                                        <p:tav tm="0">
                                          <p:val>
                                            <p:fltVal val="0"/>
                                          </p:val>
                                        </p:tav>
                                        <p:tav tm="100000">
                                          <p:val>
                                            <p:strVal val="#ppt_w"/>
                                          </p:val>
                                        </p:tav>
                                      </p:tavLst>
                                    </p:anim>
                                    <p:anim calcmode="lin" valueType="num">
                                      <p:cBhvr>
                                        <p:cTn id="54" dur="500" fill="hold"/>
                                        <p:tgtEl>
                                          <p:spTgt spid="2">
                                            <p:graphicEl>
                                              <a:dgm id="{94E2B383-C407-492F-8ED6-F6DFA78B21EE}"/>
                                            </p:graphicEl>
                                          </p:spTgt>
                                        </p:tgtEl>
                                        <p:attrNameLst>
                                          <p:attrName>ppt_h</p:attrName>
                                        </p:attrNameLst>
                                      </p:cBhvr>
                                      <p:tavLst>
                                        <p:tav tm="0">
                                          <p:val>
                                            <p:fltVal val="0"/>
                                          </p:val>
                                        </p:tav>
                                        <p:tav tm="100000">
                                          <p:val>
                                            <p:strVal val="#ppt_h"/>
                                          </p:val>
                                        </p:tav>
                                      </p:tavLst>
                                    </p:anim>
                                    <p:animEffect transition="in" filter="fade">
                                      <p:cBhvr>
                                        <p:cTn id="55" dur="500"/>
                                        <p:tgtEl>
                                          <p:spTgt spid="2">
                                            <p:graphicEl>
                                              <a:dgm id="{94E2B383-C407-492F-8ED6-F6DFA78B21EE}"/>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09560866-DDD8-4D65-843B-877888A4AA9A}"/>
                                            </p:graphicEl>
                                          </p:spTgt>
                                        </p:tgtEl>
                                        <p:attrNameLst>
                                          <p:attrName>style.visibility</p:attrName>
                                        </p:attrNameLst>
                                      </p:cBhvr>
                                      <p:to>
                                        <p:strVal val="visible"/>
                                      </p:to>
                                    </p:set>
                                    <p:anim calcmode="lin" valueType="num">
                                      <p:cBhvr>
                                        <p:cTn id="58" dur="500" fill="hold"/>
                                        <p:tgtEl>
                                          <p:spTgt spid="2">
                                            <p:graphicEl>
                                              <a:dgm id="{09560866-DDD8-4D65-843B-877888A4AA9A}"/>
                                            </p:graphicEl>
                                          </p:spTgt>
                                        </p:tgtEl>
                                        <p:attrNameLst>
                                          <p:attrName>ppt_w</p:attrName>
                                        </p:attrNameLst>
                                      </p:cBhvr>
                                      <p:tavLst>
                                        <p:tav tm="0">
                                          <p:val>
                                            <p:fltVal val="0"/>
                                          </p:val>
                                        </p:tav>
                                        <p:tav tm="100000">
                                          <p:val>
                                            <p:strVal val="#ppt_w"/>
                                          </p:val>
                                        </p:tav>
                                      </p:tavLst>
                                    </p:anim>
                                    <p:anim calcmode="lin" valueType="num">
                                      <p:cBhvr>
                                        <p:cTn id="59" dur="500" fill="hold"/>
                                        <p:tgtEl>
                                          <p:spTgt spid="2">
                                            <p:graphicEl>
                                              <a:dgm id="{09560866-DDD8-4D65-843B-877888A4AA9A}"/>
                                            </p:graphicEl>
                                          </p:spTgt>
                                        </p:tgtEl>
                                        <p:attrNameLst>
                                          <p:attrName>ppt_h</p:attrName>
                                        </p:attrNameLst>
                                      </p:cBhvr>
                                      <p:tavLst>
                                        <p:tav tm="0">
                                          <p:val>
                                            <p:fltVal val="0"/>
                                          </p:val>
                                        </p:tav>
                                        <p:tav tm="100000">
                                          <p:val>
                                            <p:strVal val="#ppt_h"/>
                                          </p:val>
                                        </p:tav>
                                      </p:tavLst>
                                    </p:anim>
                                    <p:animEffect transition="in" filter="fade">
                                      <p:cBhvr>
                                        <p:cTn id="60" dur="500"/>
                                        <p:tgtEl>
                                          <p:spTgt spid="2">
                                            <p:graphicEl>
                                              <a:dgm id="{09560866-DDD8-4D65-843B-877888A4AA9A}"/>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52CAF39F-D302-4715-813A-FB22F437DA58}"/>
                                            </p:graphicEl>
                                          </p:spTgt>
                                        </p:tgtEl>
                                        <p:attrNameLst>
                                          <p:attrName>style.visibility</p:attrName>
                                        </p:attrNameLst>
                                      </p:cBhvr>
                                      <p:to>
                                        <p:strVal val="visible"/>
                                      </p:to>
                                    </p:set>
                                    <p:anim calcmode="lin" valueType="num">
                                      <p:cBhvr>
                                        <p:cTn id="65" dur="500" fill="hold"/>
                                        <p:tgtEl>
                                          <p:spTgt spid="2">
                                            <p:graphicEl>
                                              <a:dgm id="{52CAF39F-D302-4715-813A-FB22F437DA58}"/>
                                            </p:graphicEl>
                                          </p:spTgt>
                                        </p:tgtEl>
                                        <p:attrNameLst>
                                          <p:attrName>ppt_w</p:attrName>
                                        </p:attrNameLst>
                                      </p:cBhvr>
                                      <p:tavLst>
                                        <p:tav tm="0">
                                          <p:val>
                                            <p:fltVal val="0"/>
                                          </p:val>
                                        </p:tav>
                                        <p:tav tm="100000">
                                          <p:val>
                                            <p:strVal val="#ppt_w"/>
                                          </p:val>
                                        </p:tav>
                                      </p:tavLst>
                                    </p:anim>
                                    <p:anim calcmode="lin" valueType="num">
                                      <p:cBhvr>
                                        <p:cTn id="66" dur="500" fill="hold"/>
                                        <p:tgtEl>
                                          <p:spTgt spid="2">
                                            <p:graphicEl>
                                              <a:dgm id="{52CAF39F-D302-4715-813A-FB22F437DA58}"/>
                                            </p:graphicEl>
                                          </p:spTgt>
                                        </p:tgtEl>
                                        <p:attrNameLst>
                                          <p:attrName>ppt_h</p:attrName>
                                        </p:attrNameLst>
                                      </p:cBhvr>
                                      <p:tavLst>
                                        <p:tav tm="0">
                                          <p:val>
                                            <p:fltVal val="0"/>
                                          </p:val>
                                        </p:tav>
                                        <p:tav tm="100000">
                                          <p:val>
                                            <p:strVal val="#ppt_h"/>
                                          </p:val>
                                        </p:tav>
                                      </p:tavLst>
                                    </p:anim>
                                    <p:animEffect transition="in" filter="fade">
                                      <p:cBhvr>
                                        <p:cTn id="67" dur="500"/>
                                        <p:tgtEl>
                                          <p:spTgt spid="2">
                                            <p:graphicEl>
                                              <a:dgm id="{52CAF39F-D302-4715-813A-FB22F437DA58}"/>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800A2105-D0E8-4C52-8351-938C8190697F}"/>
                                            </p:graphicEl>
                                          </p:spTgt>
                                        </p:tgtEl>
                                        <p:attrNameLst>
                                          <p:attrName>style.visibility</p:attrName>
                                        </p:attrNameLst>
                                      </p:cBhvr>
                                      <p:to>
                                        <p:strVal val="visible"/>
                                      </p:to>
                                    </p:set>
                                    <p:anim calcmode="lin" valueType="num">
                                      <p:cBhvr>
                                        <p:cTn id="70" dur="500" fill="hold"/>
                                        <p:tgtEl>
                                          <p:spTgt spid="2">
                                            <p:graphicEl>
                                              <a:dgm id="{800A2105-D0E8-4C52-8351-938C8190697F}"/>
                                            </p:graphicEl>
                                          </p:spTgt>
                                        </p:tgtEl>
                                        <p:attrNameLst>
                                          <p:attrName>ppt_w</p:attrName>
                                        </p:attrNameLst>
                                      </p:cBhvr>
                                      <p:tavLst>
                                        <p:tav tm="0">
                                          <p:val>
                                            <p:fltVal val="0"/>
                                          </p:val>
                                        </p:tav>
                                        <p:tav tm="100000">
                                          <p:val>
                                            <p:strVal val="#ppt_w"/>
                                          </p:val>
                                        </p:tav>
                                      </p:tavLst>
                                    </p:anim>
                                    <p:anim calcmode="lin" valueType="num">
                                      <p:cBhvr>
                                        <p:cTn id="71" dur="500" fill="hold"/>
                                        <p:tgtEl>
                                          <p:spTgt spid="2">
                                            <p:graphicEl>
                                              <a:dgm id="{800A2105-D0E8-4C52-8351-938C8190697F}"/>
                                            </p:graphicEl>
                                          </p:spTgt>
                                        </p:tgtEl>
                                        <p:attrNameLst>
                                          <p:attrName>ppt_h</p:attrName>
                                        </p:attrNameLst>
                                      </p:cBhvr>
                                      <p:tavLst>
                                        <p:tav tm="0">
                                          <p:val>
                                            <p:fltVal val="0"/>
                                          </p:val>
                                        </p:tav>
                                        <p:tav tm="100000">
                                          <p:val>
                                            <p:strVal val="#ppt_h"/>
                                          </p:val>
                                        </p:tav>
                                      </p:tavLst>
                                    </p:anim>
                                    <p:animEffect transition="in" filter="fade">
                                      <p:cBhvr>
                                        <p:cTn id="72" dur="500"/>
                                        <p:tgtEl>
                                          <p:spTgt spid="2">
                                            <p:graphicEl>
                                              <a:dgm id="{800A2105-D0E8-4C52-8351-938C8190697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
                                            <p:graphicEl>
                                              <a:dgm id="{92016A70-BCFA-48D6-AF1C-A6809F373E08}"/>
                                            </p:graphicEl>
                                          </p:spTgt>
                                        </p:tgtEl>
                                        <p:attrNameLst>
                                          <p:attrName>style.visibility</p:attrName>
                                        </p:attrNameLst>
                                      </p:cBhvr>
                                      <p:to>
                                        <p:strVal val="visible"/>
                                      </p:to>
                                    </p:set>
                                    <p:anim calcmode="lin" valueType="num">
                                      <p:cBhvr>
                                        <p:cTn id="77" dur="500" fill="hold"/>
                                        <p:tgtEl>
                                          <p:spTgt spid="2">
                                            <p:graphicEl>
                                              <a:dgm id="{92016A70-BCFA-48D6-AF1C-A6809F373E08}"/>
                                            </p:graphicEl>
                                          </p:spTgt>
                                        </p:tgtEl>
                                        <p:attrNameLst>
                                          <p:attrName>ppt_w</p:attrName>
                                        </p:attrNameLst>
                                      </p:cBhvr>
                                      <p:tavLst>
                                        <p:tav tm="0">
                                          <p:val>
                                            <p:fltVal val="0"/>
                                          </p:val>
                                        </p:tav>
                                        <p:tav tm="100000">
                                          <p:val>
                                            <p:strVal val="#ppt_w"/>
                                          </p:val>
                                        </p:tav>
                                      </p:tavLst>
                                    </p:anim>
                                    <p:anim calcmode="lin" valueType="num">
                                      <p:cBhvr>
                                        <p:cTn id="78" dur="500" fill="hold"/>
                                        <p:tgtEl>
                                          <p:spTgt spid="2">
                                            <p:graphicEl>
                                              <a:dgm id="{92016A70-BCFA-48D6-AF1C-A6809F373E08}"/>
                                            </p:graphicEl>
                                          </p:spTgt>
                                        </p:tgtEl>
                                        <p:attrNameLst>
                                          <p:attrName>ppt_h</p:attrName>
                                        </p:attrNameLst>
                                      </p:cBhvr>
                                      <p:tavLst>
                                        <p:tav tm="0">
                                          <p:val>
                                            <p:fltVal val="0"/>
                                          </p:val>
                                        </p:tav>
                                        <p:tav tm="100000">
                                          <p:val>
                                            <p:strVal val="#ppt_h"/>
                                          </p:val>
                                        </p:tav>
                                      </p:tavLst>
                                    </p:anim>
                                    <p:animEffect transition="in" filter="fade">
                                      <p:cBhvr>
                                        <p:cTn id="79" dur="500"/>
                                        <p:tgtEl>
                                          <p:spTgt spid="2">
                                            <p:graphicEl>
                                              <a:dgm id="{92016A70-BCFA-48D6-AF1C-A6809F373E08}"/>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graphicEl>
                                              <a:dgm id="{D909B4CD-C192-4050-8FFD-68BB76597E40}"/>
                                            </p:graphicEl>
                                          </p:spTgt>
                                        </p:tgtEl>
                                        <p:attrNameLst>
                                          <p:attrName>style.visibility</p:attrName>
                                        </p:attrNameLst>
                                      </p:cBhvr>
                                      <p:to>
                                        <p:strVal val="visible"/>
                                      </p:to>
                                    </p:set>
                                    <p:anim calcmode="lin" valueType="num">
                                      <p:cBhvr>
                                        <p:cTn id="82" dur="500" fill="hold"/>
                                        <p:tgtEl>
                                          <p:spTgt spid="2">
                                            <p:graphicEl>
                                              <a:dgm id="{D909B4CD-C192-4050-8FFD-68BB76597E40}"/>
                                            </p:graphicEl>
                                          </p:spTgt>
                                        </p:tgtEl>
                                        <p:attrNameLst>
                                          <p:attrName>ppt_w</p:attrName>
                                        </p:attrNameLst>
                                      </p:cBhvr>
                                      <p:tavLst>
                                        <p:tav tm="0">
                                          <p:val>
                                            <p:fltVal val="0"/>
                                          </p:val>
                                        </p:tav>
                                        <p:tav tm="100000">
                                          <p:val>
                                            <p:strVal val="#ppt_w"/>
                                          </p:val>
                                        </p:tav>
                                      </p:tavLst>
                                    </p:anim>
                                    <p:anim calcmode="lin" valueType="num">
                                      <p:cBhvr>
                                        <p:cTn id="83" dur="500" fill="hold"/>
                                        <p:tgtEl>
                                          <p:spTgt spid="2">
                                            <p:graphicEl>
                                              <a:dgm id="{D909B4CD-C192-4050-8FFD-68BB76597E40}"/>
                                            </p:graphicEl>
                                          </p:spTgt>
                                        </p:tgtEl>
                                        <p:attrNameLst>
                                          <p:attrName>ppt_h</p:attrName>
                                        </p:attrNameLst>
                                      </p:cBhvr>
                                      <p:tavLst>
                                        <p:tav tm="0">
                                          <p:val>
                                            <p:fltVal val="0"/>
                                          </p:val>
                                        </p:tav>
                                        <p:tav tm="100000">
                                          <p:val>
                                            <p:strVal val="#ppt_h"/>
                                          </p:val>
                                        </p:tav>
                                      </p:tavLst>
                                    </p:anim>
                                    <p:animEffect transition="in" filter="fade">
                                      <p:cBhvr>
                                        <p:cTn id="84" dur="500"/>
                                        <p:tgtEl>
                                          <p:spTgt spid="2">
                                            <p:graphicEl>
                                              <a:dgm id="{D909B4CD-C192-4050-8FFD-68BB76597E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60204" y="-864631"/>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17</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graphicFrame>
        <p:nvGraphicFramePr>
          <p:cNvPr id="9" name="Diagramme 8"/>
          <p:cNvGraphicFramePr/>
          <p:nvPr>
            <p:extLst>
              <p:ext uri="{D42A27DB-BD31-4B8C-83A1-F6EECF244321}">
                <p14:modId xmlns:p14="http://schemas.microsoft.com/office/powerpoint/2010/main" xmlns="" val="3601875352"/>
              </p:ext>
            </p:extLst>
          </p:nvPr>
        </p:nvGraphicFramePr>
        <p:xfrm>
          <a:off x="726041" y="1481392"/>
          <a:ext cx="7518367" cy="4467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3700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out)">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Graphic spid="9"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4889" y="1428478"/>
            <a:ext cx="9129253" cy="10454179"/>
          </a:xfrm>
          <a:prstGeom prst="rect">
            <a:avLst/>
          </a:prstGeom>
        </p:spPr>
      </p:pic>
      <p:sp>
        <p:nvSpPr>
          <p:cNvPr id="36" name="Rectangle 35"/>
          <p:cNvSpPr/>
          <p:nvPr/>
        </p:nvSpPr>
        <p:spPr>
          <a:xfrm>
            <a:off x="-527576" y="-891880"/>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18</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pic>
        <p:nvPicPr>
          <p:cNvPr id="11" name="Imag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 y="1431398"/>
            <a:ext cx="9074366" cy="2011701"/>
          </a:xfrm>
          <a:prstGeom prst="rect">
            <a:avLst/>
          </a:prstGeom>
        </p:spPr>
      </p:pic>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Tree>
    <p:extLst>
      <p:ext uri="{BB962C8B-B14F-4D97-AF65-F5344CB8AC3E}">
        <p14:creationId xmlns:p14="http://schemas.microsoft.com/office/powerpoint/2010/main" xmlns="" val="3678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4.44444E-6 -3.7037E-7 L -0.00018 -0.36157 " pathEditMode="relative" rAng="0" ptsTypes="AA">
                                      <p:cBhvr>
                                        <p:cTn id="26" dur="2000" fill="hold"/>
                                        <p:tgtEl>
                                          <p:spTgt spid="6"/>
                                        </p:tgtEl>
                                        <p:attrNameLst>
                                          <p:attrName>ppt_x</p:attrName>
                                          <p:attrName>ppt_y</p:attrName>
                                        </p:attrNameLst>
                                      </p:cBhvr>
                                      <p:rCtr x="-17" y="-18079"/>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nodeType="clickEffect">
                                  <p:stCondLst>
                                    <p:cond delay="0"/>
                                  </p:stCondLst>
                                  <p:childTnLst>
                                    <p:animMotion origin="layout" path="M -0.00018 -0.36157 L -0.00087 -0.79097 " pathEditMode="relative" rAng="0" ptsTypes="AA">
                                      <p:cBhvr>
                                        <p:cTn id="30" dur="2000" fill="hold"/>
                                        <p:tgtEl>
                                          <p:spTgt spid="6"/>
                                        </p:tgtEl>
                                        <p:attrNameLst>
                                          <p:attrName>ppt_x</p:attrName>
                                          <p:attrName>ppt_y</p:attrName>
                                        </p:attrNameLst>
                                      </p:cBhvr>
                                      <p:rCtr x="-35" y="-2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8505" y="1533242"/>
            <a:ext cx="9172581" cy="4156720"/>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19</a:t>
            </a:fld>
            <a:endParaRPr lang="fr-BE">
              <a:solidFill>
                <a:prstClr val="black">
                  <a:tint val="75000"/>
                </a:prstClr>
              </a:solidFill>
            </a:endParaRPr>
          </a:p>
        </p:txBody>
      </p:sp>
      <p:sp>
        <p:nvSpPr>
          <p:cNvPr id="26" name="Freeform 9" descr="&lt;LOGICA_QUOTE_RIGHT&gt;"/>
          <p:cNvSpPr>
            <a:spLocks/>
          </p:cNvSpPr>
          <p:nvPr/>
        </p:nvSpPr>
        <p:spPr bwMode="gray">
          <a:xfrm>
            <a:off x="2980439" y="64753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951559" y="67659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40371"/>
            <a:ext cx="8023374" cy="580317"/>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8991" y="4401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3" name="Rectangle 12"/>
          <p:cNvSpPr/>
          <p:nvPr/>
        </p:nvSpPr>
        <p:spPr>
          <a:xfrm>
            <a:off x="720797" y="5452392"/>
            <a:ext cx="2443825" cy="62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649899" y="6057475"/>
            <a:ext cx="1078149" cy="4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334306" y="1444263"/>
            <a:ext cx="2743583" cy="1752845"/>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191050" y="4216217"/>
            <a:ext cx="2857899" cy="1543265"/>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1301" y="1698200"/>
            <a:ext cx="1950021" cy="1000265"/>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1301" y="4340693"/>
            <a:ext cx="2722412" cy="1352739"/>
          </a:xfrm>
          <a:prstGeom prst="rect">
            <a:avLst/>
          </a:prstGeom>
        </p:spPr>
      </p:pic>
      <p:sp>
        <p:nvSpPr>
          <p:cNvPr id="10" name="Rectangle 9"/>
          <p:cNvSpPr/>
          <p:nvPr/>
        </p:nvSpPr>
        <p:spPr>
          <a:xfrm>
            <a:off x="6168489" y="1354082"/>
            <a:ext cx="3647029" cy="4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09028" y="4351226"/>
            <a:ext cx="3162741" cy="1601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2437296" y="1352691"/>
            <a:ext cx="4578771" cy="1892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691328" y="2362557"/>
            <a:ext cx="3200000" cy="1980952"/>
          </a:xfrm>
          <a:prstGeom prst="rect">
            <a:avLst/>
          </a:prstGeom>
        </p:spPr>
      </p:pic>
      <p:sp>
        <p:nvSpPr>
          <p:cNvPr id="46" name="Rectangle à coins arrondis 45"/>
          <p:cNvSpPr/>
          <p:nvPr/>
        </p:nvSpPr>
        <p:spPr>
          <a:xfrm>
            <a:off x="2652877" y="2351470"/>
            <a:ext cx="3216858" cy="702403"/>
          </a:xfrm>
          <a:prstGeom prst="roundRect">
            <a:avLst/>
          </a:prstGeom>
          <a:solidFill>
            <a:srgbClr val="FFC000">
              <a:alpha val="29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à coins arrondis 46"/>
          <p:cNvSpPr/>
          <p:nvPr/>
        </p:nvSpPr>
        <p:spPr>
          <a:xfrm>
            <a:off x="2691328" y="3417594"/>
            <a:ext cx="3194910" cy="853579"/>
          </a:xfrm>
          <a:prstGeom prst="roundRect">
            <a:avLst>
              <a:gd name="adj" fmla="val 7885"/>
            </a:avLst>
          </a:prstGeom>
          <a:solidFill>
            <a:srgbClr val="92D050">
              <a:alpha val="2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8" name="Group 13"/>
          <p:cNvGrpSpPr/>
          <p:nvPr/>
        </p:nvGrpSpPr>
        <p:grpSpPr>
          <a:xfrm>
            <a:off x="444499" y="589316"/>
            <a:ext cx="8164731" cy="463420"/>
            <a:chOff x="444499" y="1136780"/>
            <a:chExt cx="8164731" cy="463420"/>
          </a:xfrm>
        </p:grpSpPr>
        <p:cxnSp>
          <p:nvCxnSpPr>
            <p:cNvPr id="49"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1" name="Rectangle 7"/>
          <p:cNvSpPr txBox="1">
            <a:spLocks noChangeArrowheads="1"/>
          </p:cNvSpPr>
          <p:nvPr/>
        </p:nvSpPr>
        <p:spPr>
          <a:xfrm>
            <a:off x="2037263" y="70635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Fournisseur</a:t>
            </a:r>
            <a:endParaRPr lang="fr-FR" sz="1400" b="1" dirty="0">
              <a:latin typeface="Agency FB" pitchFamily="34" charset="0"/>
              <a:ea typeface="+mj-ea"/>
              <a:cs typeface="+mj-cs"/>
            </a:endParaRPr>
          </a:p>
        </p:txBody>
      </p:sp>
      <p:sp>
        <p:nvSpPr>
          <p:cNvPr id="52" name="Rectangle 7"/>
          <p:cNvSpPr txBox="1">
            <a:spLocks noChangeArrowheads="1"/>
          </p:cNvSpPr>
          <p:nvPr/>
        </p:nvSpPr>
        <p:spPr>
          <a:xfrm>
            <a:off x="3234734"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7270552" y="676590"/>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364399" y="681493"/>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55" name="Rectangle 7"/>
          <p:cNvSpPr txBox="1">
            <a:spLocks noChangeArrowheads="1"/>
          </p:cNvSpPr>
          <p:nvPr/>
        </p:nvSpPr>
        <p:spPr>
          <a:xfrm>
            <a:off x="4181935" y="684531"/>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356618"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xmlns="" val="216988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xit" presetSubtype="8" fill="hold" grpId="0" nodeType="afterEffect">
                                  <p:stCondLst>
                                    <p:cond delay="0"/>
                                  </p:stCondLst>
                                  <p:childTnLst>
                                    <p:animEffect transition="out" filter="wipe(left)">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38"/>
                                        </p:tgtEl>
                                      </p:cBhvr>
                                    </p:animEffect>
                                    <p:set>
                                      <p:cBhvr>
                                        <p:cTn id="19" dur="1" fill="hold">
                                          <p:stCondLst>
                                            <p:cond delay="499"/>
                                          </p:stCondLst>
                                        </p:cTn>
                                        <p:tgtEl>
                                          <p:spTgt spid="38"/>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1000"/>
                                        <p:tgtEl>
                                          <p:spTgt spid="10"/>
                                        </p:tgtEl>
                                      </p:cBhvr>
                                    </p:animEffect>
                                    <p:set>
                                      <p:cBhvr>
                                        <p:cTn id="22" dur="1" fill="hold">
                                          <p:stCondLst>
                                            <p:cond delay="999"/>
                                          </p:stCondLst>
                                        </p:cTn>
                                        <p:tgtEl>
                                          <p:spTgt spid="10"/>
                                        </p:tgtEl>
                                        <p:attrNameLst>
                                          <p:attrName>style.visibility</p:attrName>
                                        </p:attrNameLst>
                                      </p:cBhvr>
                                      <p:to>
                                        <p:strVal val="hidden"/>
                                      </p:to>
                                    </p:set>
                                  </p:childTnLst>
                                </p:cTn>
                              </p:par>
                            </p:childTnLst>
                          </p:cTn>
                        </p:par>
                        <p:par>
                          <p:cTn id="23" fill="hold">
                            <p:stCondLst>
                              <p:cond delay="2000"/>
                            </p:stCondLst>
                            <p:childTnLst>
                              <p:par>
                                <p:cTn id="24" presetID="2" presetClass="exit" presetSubtype="8" fill="hold" grpId="0" nodeType="afterEffect">
                                  <p:stCondLst>
                                    <p:cond delay="0"/>
                                  </p:stCondLst>
                                  <p:childTnLst>
                                    <p:anim calcmode="lin" valueType="num">
                                      <p:cBhvr additive="base">
                                        <p:cTn id="25" dur="1000"/>
                                        <p:tgtEl>
                                          <p:spTgt spid="36"/>
                                        </p:tgtEl>
                                        <p:attrNameLst>
                                          <p:attrName>ppt_x</p:attrName>
                                        </p:attrNameLst>
                                      </p:cBhvr>
                                      <p:tavLst>
                                        <p:tav tm="0">
                                          <p:val>
                                            <p:strVal val="ppt_x"/>
                                          </p:val>
                                        </p:tav>
                                        <p:tav tm="100000">
                                          <p:val>
                                            <p:strVal val="0-ppt_w/2"/>
                                          </p:val>
                                        </p:tav>
                                      </p:tavLst>
                                    </p:anim>
                                    <p:anim calcmode="lin" valueType="num">
                                      <p:cBhvr additive="base">
                                        <p:cTn id="26" dur="1000"/>
                                        <p:tgtEl>
                                          <p:spTgt spid="36"/>
                                        </p:tgtEl>
                                        <p:attrNameLst>
                                          <p:attrName>ppt_y</p:attrName>
                                        </p:attrNameLst>
                                      </p:cBhvr>
                                      <p:tavLst>
                                        <p:tav tm="0">
                                          <p:val>
                                            <p:strVal val="ppt_y"/>
                                          </p:val>
                                        </p:tav>
                                        <p:tav tm="100000">
                                          <p:val>
                                            <p:strVal val="ppt_y"/>
                                          </p:val>
                                        </p:tav>
                                      </p:tavLst>
                                    </p:anim>
                                    <p:set>
                                      <p:cBhvr>
                                        <p:cTn id="27" dur="1" fill="hold">
                                          <p:stCondLst>
                                            <p:cond delay="999"/>
                                          </p:stCondLst>
                                        </p:cTn>
                                        <p:tgtEl>
                                          <p:spTgt spid="36"/>
                                        </p:tgtEl>
                                        <p:attrNameLst>
                                          <p:attrName>style.visibility</p:attrName>
                                        </p:attrNameLst>
                                      </p:cBhvr>
                                      <p:to>
                                        <p:strVal val="hidden"/>
                                      </p:to>
                                    </p:set>
                                  </p:childTnLst>
                                </p:cTn>
                              </p:par>
                              <p:par>
                                <p:cTn id="28" presetID="22" presetClass="exit" presetSubtype="1" fill="hold" grpId="0" nodeType="withEffect">
                                  <p:stCondLst>
                                    <p:cond delay="0"/>
                                  </p:stCondLst>
                                  <p:childTnLst>
                                    <p:animEffect transition="out" filter="wipe(up)">
                                      <p:cBhvr>
                                        <p:cTn id="29" dur="500"/>
                                        <p:tgtEl>
                                          <p:spTgt spid="41"/>
                                        </p:tgtEl>
                                      </p:cBhvr>
                                    </p:animEffect>
                                    <p:set>
                                      <p:cBhvr>
                                        <p:cTn id="30" dur="1" fill="hold">
                                          <p:stCondLst>
                                            <p:cond delay="499"/>
                                          </p:stCondLst>
                                        </p:cTn>
                                        <p:tgtEl>
                                          <p:spTgt spid="4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3"/>
                                        </p:tgtEl>
                                      </p:cBhvr>
                                      <p:by x="150000" y="150000"/>
                                    </p:animScale>
                                  </p:childTnLst>
                                </p:cTn>
                              </p:par>
                              <p:par>
                                <p:cTn id="35" presetID="16" presetClass="entr" presetSubtype="2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inVertical)">
                                      <p:cBhvr>
                                        <p:cTn id="37" dur="500"/>
                                        <p:tgtEl>
                                          <p:spTgt spid="46"/>
                                        </p:tgtEl>
                                      </p:cBhvr>
                                    </p:animEffect>
                                  </p:childTnLst>
                                </p:cTn>
                              </p:par>
                              <p:par>
                                <p:cTn id="38" presetID="6" presetClass="emph" presetSubtype="0" fill="hold" grpId="1" nodeType="withEffect">
                                  <p:stCondLst>
                                    <p:cond delay="0"/>
                                  </p:stCondLst>
                                  <p:childTnLst>
                                    <p:animScale>
                                      <p:cBhvr>
                                        <p:cTn id="39" dur="2000" fill="hold"/>
                                        <p:tgtEl>
                                          <p:spTgt spid="46"/>
                                        </p:tgtEl>
                                      </p:cBhvr>
                                      <p:by x="150000" y="150000"/>
                                    </p:animScale>
                                  </p:childTnLst>
                                </p:cTn>
                              </p:par>
                              <p:par>
                                <p:cTn id="40" presetID="16" presetClass="entr" presetSubtype="21"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arn(inVertical)">
                                      <p:cBhvr>
                                        <p:cTn id="42" dur="500"/>
                                        <p:tgtEl>
                                          <p:spTgt spid="47"/>
                                        </p:tgtEl>
                                      </p:cBhvr>
                                    </p:animEffect>
                                  </p:childTnLst>
                                </p:cTn>
                              </p:par>
                              <p:par>
                                <p:cTn id="43" presetID="6" presetClass="emph" presetSubtype="0" fill="hold" grpId="1" nodeType="withEffect">
                                  <p:stCondLst>
                                    <p:cond delay="0"/>
                                  </p:stCondLst>
                                  <p:childTnLst>
                                    <p:animScale>
                                      <p:cBhvr>
                                        <p:cTn id="44" dur="2000" fill="hold"/>
                                        <p:tgtEl>
                                          <p:spTgt spid="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38" grpId="0" animBg="1"/>
      <p:bldP spid="10" grpId="0" animBg="1"/>
      <p:bldP spid="41" grpId="0" animBg="1"/>
      <p:bldP spid="36" grpId="0" animBg="1"/>
      <p:bldP spid="46" grpId="0" animBg="1"/>
      <p:bldP spid="46" grpId="1" animBg="1"/>
      <p:bldP spid="47" grpId="0" animBg="1"/>
      <p:bldP spid="4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grpSp>
        <p:nvGrpSpPr>
          <p:cNvPr id="5" name="Groupe 61"/>
          <p:cNvGrpSpPr/>
          <p:nvPr/>
        </p:nvGrpSpPr>
        <p:grpSpPr>
          <a:xfrm>
            <a:off x="2051720" y="2564904"/>
            <a:ext cx="3231219" cy="457200"/>
            <a:chOff x="1941799" y="2362200"/>
            <a:chExt cx="3231219" cy="457200"/>
          </a:xfrm>
        </p:grpSpPr>
        <p:sp>
          <p:nvSpPr>
            <p:cNvPr id="6" name="Pentagone 4"/>
            <p:cNvSpPr/>
            <p:nvPr/>
          </p:nvSpPr>
          <p:spPr>
            <a:xfrm>
              <a:off x="2116663" y="2362200"/>
              <a:ext cx="3056355" cy="457200"/>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Titrisation</a:t>
              </a:r>
              <a:endParaRPr lang="fr-FR" sz="2200" dirty="0">
                <a:solidFill>
                  <a:schemeClr val="tx1"/>
                </a:solidFill>
                <a:latin typeface="Agency FB" pitchFamily="34" charset="0"/>
              </a:endParaRPr>
            </a:p>
          </p:txBody>
        </p:sp>
        <p:sp>
          <p:nvSpPr>
            <p:cNvPr id="7" name="Ellipse 60"/>
            <p:cNvSpPr/>
            <p:nvPr/>
          </p:nvSpPr>
          <p:spPr>
            <a:xfrm>
              <a:off x="1941799" y="2476500"/>
              <a:ext cx="344201" cy="2667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0" bIns="36000"/>
            <a:lstStyle/>
            <a:p>
              <a:r>
                <a:rPr lang="fr-FR" sz="1200" dirty="0" smtClean="0">
                  <a:solidFill>
                    <a:schemeClr val="tx1"/>
                  </a:solidFill>
                </a:rPr>
                <a:t>2</a:t>
              </a:r>
              <a:endParaRPr lang="fr-FR" sz="1200" dirty="0">
                <a:solidFill>
                  <a:schemeClr val="tx1"/>
                </a:solidFill>
              </a:endParaRPr>
            </a:p>
          </p:txBody>
        </p:sp>
      </p:grpSp>
      <p:sp>
        <p:nvSpPr>
          <p:cNvPr id="8" name="Freeform 5" descr="&lt;LOGICA_QUOTE_LEFT&gt;"/>
          <p:cNvSpPr>
            <a:spLocks/>
          </p:cNvSpPr>
          <p:nvPr/>
        </p:nvSpPr>
        <p:spPr bwMode="gray">
          <a:xfrm>
            <a:off x="298193" y="641170"/>
            <a:ext cx="144000" cy="4680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sp>
        <p:nvSpPr>
          <p:cNvPr id="9" name="Freeform 9" descr="&lt;LOGICA_QUOTE_RIGHT&gt;"/>
          <p:cNvSpPr>
            <a:spLocks/>
          </p:cNvSpPr>
          <p:nvPr/>
        </p:nvSpPr>
        <p:spPr bwMode="gray">
          <a:xfrm>
            <a:off x="1573742" y="605308"/>
            <a:ext cx="144000" cy="4680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grpSp>
        <p:nvGrpSpPr>
          <p:cNvPr id="10" name="Groupe 34"/>
          <p:cNvGrpSpPr/>
          <p:nvPr/>
        </p:nvGrpSpPr>
        <p:grpSpPr>
          <a:xfrm>
            <a:off x="1463033" y="1752550"/>
            <a:ext cx="4715137" cy="457200"/>
            <a:chOff x="2792699" y="3302000"/>
            <a:chExt cx="4715137" cy="476313"/>
          </a:xfrm>
          <a:effectLst/>
        </p:grpSpPr>
        <p:sp>
          <p:nvSpPr>
            <p:cNvPr id="11" name="Pentagone 4"/>
            <p:cNvSpPr/>
            <p:nvPr/>
          </p:nvSpPr>
          <p:spPr>
            <a:xfrm>
              <a:off x="2942163" y="3302000"/>
              <a:ext cx="4565673" cy="476313"/>
            </a:xfrm>
            <a:prstGeom prst="rect">
              <a:avLst/>
            </a:prstGeom>
            <a:solidFill>
              <a:schemeClr val="bg1"/>
            </a:solidFill>
            <a:ln cap="rnd">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pPr lvl="0" defTabSz="1422400">
                <a:lnSpc>
                  <a:spcPct val="90000"/>
                </a:lnSpc>
                <a:spcBef>
                  <a:spcPct val="0"/>
                </a:spcBef>
                <a:spcAft>
                  <a:spcPct val="35000"/>
                </a:spcAft>
              </a:pPr>
              <a:r>
                <a:rPr lang="fr-FR" sz="2200" dirty="0">
                  <a:solidFill>
                    <a:schemeClr val="tx1"/>
                  </a:solidFill>
                  <a:latin typeface="Agency FB" pitchFamily="34" charset="0"/>
                </a:rPr>
                <a:t>Contexte général du </a:t>
              </a:r>
              <a:r>
                <a:rPr lang="fr-FR" sz="2200" dirty="0" smtClean="0">
                  <a:solidFill>
                    <a:schemeClr val="tx1"/>
                  </a:solidFill>
                  <a:latin typeface="Agency FB" pitchFamily="34" charset="0"/>
                </a:rPr>
                <a:t>projet</a:t>
              </a:r>
              <a:endParaRPr lang="fr-FR" sz="2200" dirty="0">
                <a:solidFill>
                  <a:schemeClr val="tx1"/>
                </a:solidFill>
                <a:latin typeface="Agency FB" pitchFamily="34" charset="0"/>
              </a:endParaRPr>
            </a:p>
          </p:txBody>
        </p:sp>
        <p:sp>
          <p:nvSpPr>
            <p:cNvPr id="12" name="Ellipse 36"/>
            <p:cNvSpPr/>
            <p:nvPr/>
          </p:nvSpPr>
          <p:spPr>
            <a:xfrm>
              <a:off x="2792699" y="3381386"/>
              <a:ext cx="344201" cy="277849"/>
            </a:xfrm>
            <a:prstGeom prst="ellipse">
              <a:avLst/>
            </a:prstGeom>
            <a:ln/>
          </p:spPr>
          <p:style>
            <a:lnRef idx="0">
              <a:schemeClr val="accent1"/>
            </a:lnRef>
            <a:fillRef idx="3">
              <a:schemeClr val="accent1"/>
            </a:fillRef>
            <a:effectRef idx="3">
              <a:schemeClr val="accent1"/>
            </a:effectRef>
            <a:fontRef idx="minor">
              <a:schemeClr val="lt1"/>
            </a:fontRef>
          </p:style>
          <p:txBody>
            <a:bodyPr lIns="72000" tIns="0" bIns="36000"/>
            <a:lstStyle/>
            <a:p>
              <a:r>
                <a:rPr lang="fr-FR" sz="1200" dirty="0" smtClean="0">
                  <a:solidFill>
                    <a:schemeClr val="tx1"/>
                  </a:solidFill>
                </a:rPr>
                <a:t>1</a:t>
              </a:r>
              <a:endParaRPr lang="fr-FR" sz="1200" dirty="0">
                <a:solidFill>
                  <a:schemeClr val="tx1"/>
                </a:solidFill>
              </a:endParaRPr>
            </a:p>
          </p:txBody>
        </p:sp>
      </p:grpSp>
      <p:grpSp>
        <p:nvGrpSpPr>
          <p:cNvPr id="13" name="Groupe 39"/>
          <p:cNvGrpSpPr/>
          <p:nvPr/>
        </p:nvGrpSpPr>
        <p:grpSpPr>
          <a:xfrm>
            <a:off x="2339752" y="3429000"/>
            <a:ext cx="3811301" cy="457200"/>
            <a:chOff x="2792699" y="3235845"/>
            <a:chExt cx="3811301" cy="476313"/>
          </a:xfrm>
          <a:effectLst/>
        </p:grpSpPr>
        <p:sp>
          <p:nvSpPr>
            <p:cNvPr id="14" name="Pentagone 4"/>
            <p:cNvSpPr/>
            <p:nvPr/>
          </p:nvSpPr>
          <p:spPr>
            <a:xfrm>
              <a:off x="2942163" y="3235845"/>
              <a:ext cx="366183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B3S</a:t>
              </a:r>
              <a:r>
                <a:rPr lang="fr-FR" sz="2200" dirty="0" smtClean="0">
                  <a:solidFill>
                    <a:schemeClr val="tx1"/>
                  </a:solidFill>
                  <a:latin typeface="Agency FB" pitchFamily="34" charset="0"/>
                </a:rPr>
                <a:t>  </a:t>
              </a:r>
              <a:endParaRPr lang="fr-FR" sz="2200" dirty="0">
                <a:solidFill>
                  <a:schemeClr val="tx1"/>
                </a:solidFill>
                <a:latin typeface="Agency FB" pitchFamily="34" charset="0"/>
              </a:endParaRPr>
            </a:p>
          </p:txBody>
        </p:sp>
        <p:sp>
          <p:nvSpPr>
            <p:cNvPr id="15" name="Ellipse 41"/>
            <p:cNvSpPr/>
            <p:nvPr/>
          </p:nvSpPr>
          <p:spPr>
            <a:xfrm>
              <a:off x="2792699" y="3328462"/>
              <a:ext cx="331501" cy="304311"/>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3</a:t>
              </a:r>
              <a:endParaRPr lang="fr-FR" sz="1200" dirty="0">
                <a:solidFill>
                  <a:schemeClr val="tx1"/>
                </a:solidFill>
              </a:endParaRPr>
            </a:p>
          </p:txBody>
        </p:sp>
      </p:grpSp>
      <p:grpSp>
        <p:nvGrpSpPr>
          <p:cNvPr id="16" name="Groupe 44"/>
          <p:cNvGrpSpPr/>
          <p:nvPr/>
        </p:nvGrpSpPr>
        <p:grpSpPr>
          <a:xfrm>
            <a:off x="2123728" y="4293096"/>
            <a:ext cx="4358041" cy="457200"/>
            <a:chOff x="2856200" y="3328466"/>
            <a:chExt cx="2825140" cy="476313"/>
          </a:xfrm>
          <a:effectLst/>
        </p:grpSpPr>
        <p:sp>
          <p:nvSpPr>
            <p:cNvPr id="17"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Missions</a:t>
              </a:r>
              <a:endParaRPr lang="fr-FR" sz="2200" dirty="0">
                <a:solidFill>
                  <a:schemeClr val="tx1"/>
                </a:solidFill>
                <a:latin typeface="Agency FB" pitchFamily="34" charset="0"/>
              </a:endParaRPr>
            </a:p>
          </p:txBody>
        </p:sp>
        <p:sp>
          <p:nvSpPr>
            <p:cNvPr id="18" name="Ellipse 46"/>
            <p:cNvSpPr/>
            <p:nvPr/>
          </p:nvSpPr>
          <p:spPr>
            <a:xfrm>
              <a:off x="2856200" y="3407847"/>
              <a:ext cx="222438" cy="30379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4</a:t>
              </a:r>
              <a:endParaRPr lang="fr-FR" sz="1200" dirty="0">
                <a:solidFill>
                  <a:schemeClr val="tx1"/>
                </a:solidFill>
              </a:endParaRPr>
            </a:p>
          </p:txBody>
        </p:sp>
      </p:grpSp>
      <p:sp>
        <p:nvSpPr>
          <p:cNvPr id="22" name="Lune 59"/>
          <p:cNvSpPr/>
          <p:nvPr/>
        </p:nvSpPr>
        <p:spPr bwMode="gray">
          <a:xfrm rot="10800000">
            <a:off x="444500" y="1727200"/>
            <a:ext cx="1663700" cy="4025900"/>
          </a:xfrm>
          <a:prstGeom prst="moon">
            <a:avLst>
              <a:gd name="adj" fmla="val 7072"/>
            </a:avLst>
          </a:prstGeom>
          <a:ln>
            <a:headEnd/>
            <a:tailEnd/>
          </a:ln>
        </p:spPr>
        <p:style>
          <a:lnRef idx="1">
            <a:schemeClr val="accent1"/>
          </a:lnRef>
          <a:fillRef idx="3">
            <a:schemeClr val="accent1"/>
          </a:fillRef>
          <a:effectRef idx="2">
            <a:schemeClr val="accent1"/>
          </a:effectRef>
          <a:fontRef idx="minor">
            <a:schemeClr val="lt1"/>
          </a:fontRef>
        </p:style>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23" name="TextBox 26"/>
          <p:cNvSpPr txBox="1"/>
          <p:nvPr/>
        </p:nvSpPr>
        <p:spPr>
          <a:xfrm>
            <a:off x="395536" y="613560"/>
            <a:ext cx="813043" cy="523220"/>
          </a:xfrm>
          <a:prstGeom prst="rect">
            <a:avLst/>
          </a:prstGeom>
          <a:noFill/>
        </p:spPr>
        <p:txBody>
          <a:bodyPr wrap="none" rtlCol="0">
            <a:spAutoFit/>
          </a:bodyPr>
          <a:lstStyle/>
          <a:p>
            <a:r>
              <a:rPr lang="fr-FR" sz="2800" dirty="0">
                <a:latin typeface="+mj-lt"/>
              </a:rPr>
              <a:t>P</a:t>
            </a:r>
            <a:r>
              <a:rPr lang="fr-FR" sz="2800" dirty="0" smtClean="0">
                <a:latin typeface="+mj-lt"/>
              </a:rPr>
              <a:t>lan</a:t>
            </a:r>
            <a:endParaRPr lang="fr-FR" sz="2800" dirty="0">
              <a:latin typeface="+mj-lt"/>
            </a:endParaRPr>
          </a:p>
        </p:txBody>
      </p:sp>
      <p:grpSp>
        <p:nvGrpSpPr>
          <p:cNvPr id="24" name="Group 44"/>
          <p:cNvGrpSpPr/>
          <p:nvPr/>
        </p:nvGrpSpPr>
        <p:grpSpPr>
          <a:xfrm>
            <a:off x="444499" y="1136780"/>
            <a:ext cx="8164731" cy="463420"/>
            <a:chOff x="444499" y="1136780"/>
            <a:chExt cx="8164731" cy="463420"/>
          </a:xfrm>
        </p:grpSpPr>
        <p:cxnSp>
          <p:nvCxnSpPr>
            <p:cNvPr id="25" name="Straight Connector 30"/>
            <p:cNvCxnSpPr/>
            <p:nvPr/>
          </p:nvCxnSpPr>
          <p:spPr>
            <a:xfrm>
              <a:off x="444499" y="1136780"/>
              <a:ext cx="794392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grpSp>
      <p:grpSp>
        <p:nvGrpSpPr>
          <p:cNvPr id="27" name="Group 45"/>
          <p:cNvGrpSpPr/>
          <p:nvPr/>
        </p:nvGrpSpPr>
        <p:grpSpPr>
          <a:xfrm>
            <a:off x="467544" y="5753100"/>
            <a:ext cx="8141686" cy="484212"/>
            <a:chOff x="467544" y="5753100"/>
            <a:chExt cx="8141686" cy="484212"/>
          </a:xfrm>
        </p:grpSpPr>
        <p:cxnSp>
          <p:nvCxnSpPr>
            <p:cNvPr id="28" name="Straight Connector 38"/>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Arc 2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 name="Groupe 1"/>
          <p:cNvGrpSpPr/>
          <p:nvPr/>
        </p:nvGrpSpPr>
        <p:grpSpPr>
          <a:xfrm>
            <a:off x="1691680" y="5013176"/>
            <a:ext cx="4358041" cy="457200"/>
            <a:chOff x="2158175" y="4195936"/>
            <a:chExt cx="4358041" cy="457200"/>
          </a:xfrm>
        </p:grpSpPr>
        <p:grpSp>
          <p:nvGrpSpPr>
            <p:cNvPr id="30" name="Groupe 44"/>
            <p:cNvGrpSpPr/>
            <p:nvPr/>
          </p:nvGrpSpPr>
          <p:grpSpPr>
            <a:xfrm>
              <a:off x="2158175" y="4195936"/>
              <a:ext cx="4358041" cy="457200"/>
              <a:chOff x="2856200" y="3328466"/>
              <a:chExt cx="2825140" cy="476313"/>
            </a:xfrm>
            <a:effectLst/>
          </p:grpSpPr>
          <p:sp>
            <p:nvSpPr>
              <p:cNvPr id="31"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Conclusion</a:t>
                </a:r>
                <a:endParaRPr lang="fr-FR" sz="2200" dirty="0" smtClean="0">
                  <a:solidFill>
                    <a:schemeClr val="tx1"/>
                  </a:solidFill>
                  <a:latin typeface="Agency FB" pitchFamily="34" charset="0"/>
                </a:endParaRPr>
              </a:p>
            </p:txBody>
          </p:sp>
          <p:sp>
            <p:nvSpPr>
              <p:cNvPr id="32" name="Ellipse 46"/>
              <p:cNvSpPr/>
              <p:nvPr/>
            </p:nvSpPr>
            <p:spPr>
              <a:xfrm>
                <a:off x="2856200" y="3407847"/>
                <a:ext cx="246913" cy="303790"/>
              </a:xfrm>
              <a:prstGeom prst="ellipse">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endParaRPr lang="fr-FR" sz="2200" dirty="0">
                  <a:solidFill>
                    <a:schemeClr val="tx1"/>
                  </a:solidFill>
                  <a:latin typeface="Agency FB" pitchFamily="34" charset="0"/>
                </a:endParaRPr>
              </a:p>
            </p:txBody>
          </p:sp>
        </p:grpSp>
        <p:sp>
          <p:nvSpPr>
            <p:cNvPr id="36" name="Ellipse 46"/>
            <p:cNvSpPr/>
            <p:nvPr/>
          </p:nvSpPr>
          <p:spPr>
            <a:xfrm>
              <a:off x="2267744" y="4304746"/>
              <a:ext cx="319129" cy="2916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5</a:t>
              </a:r>
              <a:endParaRPr lang="fr-FR" sz="1200" dirty="0">
                <a:solidFill>
                  <a:schemeClr val="tx1"/>
                </a:solidFill>
              </a:endParaRPr>
            </a:p>
          </p:txBody>
        </p:sp>
      </p:grpSp>
    </p:spTree>
    <p:extLst>
      <p:ext uri="{BB962C8B-B14F-4D97-AF65-F5344CB8AC3E}">
        <p14:creationId xmlns:p14="http://schemas.microsoft.com/office/powerpoint/2010/main" xmlns="" val="1246527942"/>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261 0.54467 C 0.01702 0.53657 0.03247 0.52592 0.04584 0.50324 C 0.0592 0.48032 0.07361 0.44213 0.08316 0.40995 C 0.0915 0.37662 0.0967 0.3375 0.09792 0.30347 C 0.09965 0.26736 0.0967 0.22824 0.09132 0.19375 C 0.08594 0.15879 0.07327 0.12152 0.06389 0.09444 C 0.05313 0.06805 0.04236 0.05139 0.03004 0.03657 C 0.02153 0.01875 0.0059 0.00555 -1.94444E-6 3.33333E-6 " pathEditMode="relative" rAng="-273876" ptsTypes="aaaaaaaA">
                                      <p:cBhvr>
                                        <p:cTn id="8" dur="1000" fill="hold"/>
                                        <p:tgtEl>
                                          <p:spTgt spid="10"/>
                                        </p:tgtEl>
                                        <p:attrNameLst>
                                          <p:attrName>ppt_x</p:attrName>
                                          <p:attrName>ppt_y</p:attrName>
                                        </p:attrNameLst>
                                      </p:cBhvr>
                                      <p:rCtr x="4000" y="-277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0" presetClass="path" presetSubtype="0" accel="50000" decel="50000" fill="hold" nodeType="withEffect">
                                  <p:stCondLst>
                                    <p:cond delay="0"/>
                                  </p:stCondLst>
                                  <p:childTnLst>
                                    <p:animMotion origin="layout" path="M -0.10973 0.46482 C -0.09306 0.45764 -0.07622 0.4507 -0.0625 0.43889 C -0.04879 0.42709 -0.03733 0.40996 -0.02778 0.39445 C -0.01823 0.37894 -0.01372 0.36783 -0.00556 0.3463 C 0.0026 0.32477 0.01475 0.29746 0.02083 0.26482 C 0.02691 0.23218 0.03402 0.19144 0.03055 0.15 C 0.02708 0.10857 0.00503 0.03889 3.61111E-6 0.01667 " pathEditMode="relative" rAng="0" ptsTypes="aaaaaaA">
                                      <p:cBhvr>
                                        <p:cTn id="13" dur="1000" fill="hold"/>
                                        <p:tgtEl>
                                          <p:spTgt spid="5"/>
                                        </p:tgtEl>
                                        <p:attrNameLst>
                                          <p:attrName>ppt_x</p:attrName>
                                          <p:attrName>ppt_y</p:attrName>
                                        </p:attrNameLst>
                                      </p:cBhvr>
                                      <p:rCtr x="7200" y="-22400"/>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8368 0.32778 C -0.06684 0.30787 -0.04983 0.28796 -0.03681 0.26296 C -0.02396 0.23796 -0.01302 0.20278 -0.00625 0.17778 C 0.00052 0.15278 0.00208 0.13704 0.00382 0.11296 C 0.0059 0.08889 0.0059 0.05162 0.00521 0.03333 C 0.00451 0.01505 0.00052 0.00833 2.22222E-6 0.0037 " pathEditMode="relative" rAng="0" ptsTypes="AAAAAA">
                                      <p:cBhvr>
                                        <p:cTn id="18" dur="1000" fill="hold"/>
                                        <p:tgtEl>
                                          <p:spTgt spid="13"/>
                                        </p:tgtEl>
                                        <p:attrNameLst>
                                          <p:attrName>ppt_x</p:attrName>
                                          <p:attrName>ppt_y</p:attrName>
                                        </p:attrNameLst>
                                      </p:cBhvr>
                                      <p:rCtr x="4462" y="-16204"/>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0" presetClass="path" presetSubtype="0" accel="50000" decel="50000" fill="hold" nodeType="withEffect">
                                  <p:stCondLst>
                                    <p:cond delay="0"/>
                                  </p:stCondLst>
                                  <p:childTnLst>
                                    <p:animMotion origin="layout" path="M -0.09027 0.21481 C -0.07326 0.19352 -0.05625 0.17245 -0.04444 0.1537 C -0.03264 0.13495 -0.02621 0.12037 -0.01944 0.10185 C -0.01267 0.08333 -0.00746 0.05926 -0.00416 0.04259 C -0.00086 0.02592 -0.00069 0.00856 -3.05556E-6 0.00185 " pathEditMode="relative" rAng="0" ptsTypes="aaaaA">
                                      <p:cBhvr>
                                        <p:cTn id="23" dur="1000" fill="hold"/>
                                        <p:tgtEl>
                                          <p:spTgt spid="16"/>
                                        </p:tgtEl>
                                        <p:attrNameLst>
                                          <p:attrName>ppt_x</p:attrName>
                                          <p:attrName>ppt_y</p:attrName>
                                        </p:attrNameLst>
                                      </p:cBhvr>
                                      <p:rCtr x="4500" y="-10600"/>
                                    </p:animMotion>
                                  </p:childTnLst>
                                </p:cTn>
                              </p:par>
                              <p:par>
                                <p:cTn id="24" presetID="1" presetClass="entr" presetSubtype="0" fill="hold" nodeType="withEffect">
                                  <p:stCondLst>
                                    <p:cond delay="100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4000"/>
                            </p:stCondLst>
                            <p:childTnLst>
                              <p:par>
                                <p:cTn id="27" presetID="37" presetClass="path" presetSubtype="0" accel="50000" decel="50000" fill="hold" nodeType="afterEffect">
                                  <p:stCondLst>
                                    <p:cond delay="0"/>
                                  </p:stCondLst>
                                  <p:childTnLst>
                                    <p:animMotion origin="layout" path="M -0.12431 0.22731 L -0.06684 0.19005 C -0.05469 0.18333 -0.04132 0.16643 -0.03021 0.14676 C -0.01806 0.12407 -0.01077 0.10347 -0.00973 0.08472 L -0.00053 -0.00023 " pathEditMode="relative" rAng="18360000" ptsTypes="AAAAA">
                                      <p:cBhvr>
                                        <p:cTn id="28" dur="1000" fill="hold"/>
                                        <p:tgtEl>
                                          <p:spTgt spid="2"/>
                                        </p:tgtEl>
                                        <p:attrNameLst>
                                          <p:attrName>ppt_x</p:attrName>
                                          <p:attrName>ppt_y</p:attrName>
                                        </p:attrNameLst>
                                      </p:cBhvr>
                                      <p:rCtr x="7830" y="-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8904" y="1706343"/>
            <a:ext cx="8881154" cy="4690479"/>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20</a:t>
            </a:fld>
            <a:endParaRPr lang="fr-BE">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4099780" y="62068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3074903" y="643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038502" y="7512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40" name="Rectangle 7"/>
          <p:cNvSpPr txBox="1">
            <a:spLocks noChangeArrowheads="1"/>
          </p:cNvSpPr>
          <p:nvPr/>
        </p:nvSpPr>
        <p:spPr>
          <a:xfrm>
            <a:off x="3174741" y="679114"/>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Budget de fonctionnement</a:t>
            </a:r>
            <a:endParaRPr lang="fr-FR" sz="1400" b="1" dirty="0">
              <a:latin typeface="Agency FB" pitchFamily="34" charset="0"/>
              <a:ea typeface="+mj-ea"/>
              <a:cs typeface="+mj-cs"/>
            </a:endParaRPr>
          </a:p>
        </p:txBody>
      </p:sp>
      <p:sp>
        <p:nvSpPr>
          <p:cNvPr id="41"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Le Schéma des DM</a:t>
            </a:r>
            <a:endParaRPr lang="fr-FR" sz="14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46"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96414" y="1647154"/>
            <a:ext cx="2905530" cy="1162212"/>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87110" y="4125732"/>
            <a:ext cx="2229161" cy="828791"/>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5556" y="2194454"/>
            <a:ext cx="2743583" cy="1752845"/>
          </a:xfrm>
          <a:prstGeom prst="rect">
            <a:avLst/>
          </a:prstGeom>
        </p:spPr>
      </p:pic>
      <p:sp>
        <p:nvSpPr>
          <p:cNvPr id="13" name="Rectangle 12"/>
          <p:cNvSpPr/>
          <p:nvPr/>
        </p:nvSpPr>
        <p:spPr>
          <a:xfrm>
            <a:off x="6003136" y="1519220"/>
            <a:ext cx="3431382" cy="3540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1988840"/>
            <a:ext cx="2749472" cy="325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002249" y="5044083"/>
            <a:ext cx="3162741" cy="1352739"/>
          </a:xfrm>
          <a:prstGeom prst="rect">
            <a:avLst/>
          </a:prstGeom>
        </p:spPr>
      </p:pic>
      <p:sp>
        <p:nvSpPr>
          <p:cNvPr id="10" name="Rectangle 9"/>
          <p:cNvSpPr/>
          <p:nvPr/>
        </p:nvSpPr>
        <p:spPr>
          <a:xfrm>
            <a:off x="2016357" y="5044083"/>
            <a:ext cx="3380262" cy="1351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728027" y="3185048"/>
            <a:ext cx="3143689" cy="1590897"/>
          </a:xfrm>
          <a:prstGeom prst="rect">
            <a:avLst/>
          </a:prstGeom>
        </p:spPr>
      </p:pic>
    </p:spTree>
    <p:extLst>
      <p:ext uri="{BB962C8B-B14F-4D97-AF65-F5344CB8AC3E}">
        <p14:creationId xmlns:p14="http://schemas.microsoft.com/office/powerpoint/2010/main" xmlns="" val="189868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par>
                                <p:cTn id="13" presetID="22" presetClass="exit" presetSubtype="1" fill="hold" grpId="0" nodeType="withEffect">
                                  <p:stCondLst>
                                    <p:cond delay="0"/>
                                  </p:stCondLst>
                                  <p:childTnLst>
                                    <p:animEffect transition="out" filter="wipe(up)">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 presetClass="exit" presetSubtype="8" fill="hold" grpId="0" nodeType="withEffect">
                                  <p:stCondLst>
                                    <p:cond delay="0"/>
                                  </p:stCondLst>
                                  <p:childTnLst>
                                    <p:anim calcmode="lin" valueType="num">
                                      <p:cBhvr additive="base">
                                        <p:cTn id="17" dur="1000"/>
                                        <p:tgtEl>
                                          <p:spTgt spid="10"/>
                                        </p:tgtEl>
                                        <p:attrNameLst>
                                          <p:attrName>ppt_x</p:attrName>
                                        </p:attrNameLst>
                                      </p:cBhvr>
                                      <p:tavLst>
                                        <p:tav tm="0">
                                          <p:val>
                                            <p:strVal val="ppt_x"/>
                                          </p:val>
                                        </p:tav>
                                        <p:tav tm="100000">
                                          <p:val>
                                            <p:strVal val="0-ppt_w/2"/>
                                          </p:val>
                                        </p:tav>
                                      </p:tavLst>
                                    </p:anim>
                                    <p:anim calcmode="lin" valueType="num">
                                      <p:cBhvr additive="base">
                                        <p:cTn id="18" dur="1000"/>
                                        <p:tgtEl>
                                          <p:spTgt spid="10"/>
                                        </p:tgtEl>
                                        <p:attrNameLst>
                                          <p:attrName>ppt_y</p:attrName>
                                        </p:attrNameLst>
                                      </p:cBhvr>
                                      <p:tavLst>
                                        <p:tav tm="0">
                                          <p:val>
                                            <p:strVal val="ppt_y"/>
                                          </p:val>
                                        </p:tav>
                                        <p:tav tm="100000">
                                          <p:val>
                                            <p:strVal val="ppt_y"/>
                                          </p:val>
                                        </p:tav>
                                      </p:tavLst>
                                    </p:anim>
                                    <p:set>
                                      <p:cBhvr>
                                        <p:cTn id="19" dur="1" fill="hold">
                                          <p:stCondLst>
                                            <p:cond delay="999"/>
                                          </p:stCondLst>
                                        </p:cTn>
                                        <p:tgtEl>
                                          <p:spTgt spid="10"/>
                                        </p:tgtEl>
                                        <p:attrNameLst>
                                          <p:attrName>style.visibility</p:attrName>
                                        </p:attrNameLst>
                                      </p:cBhvr>
                                      <p:to>
                                        <p:strVal val="hidden"/>
                                      </p:to>
                                    </p:set>
                                  </p:childTnLst>
                                </p:cTn>
                              </p:par>
                              <p:par>
                                <p:cTn id="20" presetID="2" presetClass="exit" presetSubtype="8" fill="hold" grpId="0" nodeType="withEffect">
                                  <p:stCondLst>
                                    <p:cond delay="0"/>
                                  </p:stCondLst>
                                  <p:childTnLst>
                                    <p:anim calcmode="lin" valueType="num">
                                      <p:cBhvr additive="base">
                                        <p:cTn id="21" dur="1000"/>
                                        <p:tgtEl>
                                          <p:spTgt spid="9"/>
                                        </p:tgtEl>
                                        <p:attrNameLst>
                                          <p:attrName>ppt_x</p:attrName>
                                        </p:attrNameLst>
                                      </p:cBhvr>
                                      <p:tavLst>
                                        <p:tav tm="0">
                                          <p:val>
                                            <p:strVal val="ppt_x"/>
                                          </p:val>
                                        </p:tav>
                                        <p:tav tm="100000">
                                          <p:val>
                                            <p:strVal val="0-ppt_w/2"/>
                                          </p:val>
                                        </p:tav>
                                      </p:tavLst>
                                    </p:anim>
                                    <p:anim calcmode="lin" valueType="num">
                                      <p:cBhvr additive="base">
                                        <p:cTn id="22" dur="1000"/>
                                        <p:tgtEl>
                                          <p:spTgt spid="9"/>
                                        </p:tgtEl>
                                        <p:attrNameLst>
                                          <p:attrName>ppt_y</p:attrName>
                                        </p:attrNameLst>
                                      </p:cBhvr>
                                      <p:tavLst>
                                        <p:tav tm="0">
                                          <p:val>
                                            <p:strVal val="ppt_y"/>
                                          </p:val>
                                        </p:tav>
                                        <p:tav tm="100000">
                                          <p:val>
                                            <p:strVal val="ppt_y"/>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0111" y="1794822"/>
            <a:ext cx="8684818" cy="3761338"/>
          </a:xfrm>
          <a:prstGeom prst="rect">
            <a:avLst/>
          </a:prstGeom>
        </p:spPr>
      </p:pic>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0" name="Groupe 9"/>
          <p:cNvGrpSpPr/>
          <p:nvPr/>
        </p:nvGrpSpPr>
        <p:grpSpPr>
          <a:xfrm>
            <a:off x="447769" y="32330"/>
            <a:ext cx="8023374" cy="588358"/>
            <a:chOff x="447769" y="32330"/>
            <a:chExt cx="8023374" cy="588358"/>
          </a:xfrm>
        </p:grpSpPr>
        <p:sp>
          <p:nvSpPr>
            <p:cNvPr id="1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2"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4"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7"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8"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19"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4" name="Freeform 9" descr="&lt;LOGICA_QUOTE_RIGHT&gt;"/>
          <p:cNvSpPr>
            <a:spLocks/>
          </p:cNvSpPr>
          <p:nvPr/>
        </p:nvSpPr>
        <p:spPr bwMode="gray">
          <a:xfrm>
            <a:off x="5373605" y="62995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5" descr="&lt;LOGICA_QUOTE_LEFT&gt;"/>
          <p:cNvSpPr>
            <a:spLocks/>
          </p:cNvSpPr>
          <p:nvPr/>
        </p:nvSpPr>
        <p:spPr bwMode="gray">
          <a:xfrm>
            <a:off x="4205795" y="6696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2" name="Rectangle 7"/>
          <p:cNvSpPr txBox="1">
            <a:spLocks noChangeArrowheads="1"/>
          </p:cNvSpPr>
          <p:nvPr/>
        </p:nvSpPr>
        <p:spPr>
          <a:xfrm>
            <a:off x="3174872" y="662286"/>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Budget de fonctionnement</a:t>
            </a:r>
            <a:endParaRPr lang="fr-FR" sz="1400" b="1" dirty="0">
              <a:solidFill>
                <a:schemeClr val="bg1">
                  <a:lumMod val="75000"/>
                </a:schemeClr>
              </a:solidFill>
              <a:latin typeface="Agency FB" pitchFamily="34" charset="0"/>
              <a:ea typeface="+mj-ea"/>
              <a:cs typeface="+mj-cs"/>
            </a:endParaRPr>
          </a:p>
        </p:txBody>
      </p:sp>
      <p:sp>
        <p:nvSpPr>
          <p:cNvPr id="33"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Immobilisation</a:t>
            </a:r>
            <a:endParaRPr lang="fr-FR" sz="1400" b="1" dirty="0">
              <a:latin typeface="Agency FB" pitchFamily="34" charset="0"/>
              <a:ea typeface="+mj-ea"/>
              <a:cs typeface="+mj-cs"/>
            </a:endParaRPr>
          </a:p>
        </p:txBody>
      </p:sp>
      <p:sp>
        <p:nvSpPr>
          <p:cNvPr id="36" name="Rectangle 7"/>
          <p:cNvSpPr txBox="1">
            <a:spLocks noChangeArrowheads="1"/>
          </p:cNvSpPr>
          <p:nvPr/>
        </p:nvSpPr>
        <p:spPr>
          <a:xfrm>
            <a:off x="5592095" y="67452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4205659"/>
            <a:ext cx="2844641" cy="1352739"/>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1058" y="1822721"/>
            <a:ext cx="2743583" cy="1752845"/>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700352" y="1991271"/>
            <a:ext cx="2600688" cy="971686"/>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506406" y="4482586"/>
            <a:ext cx="2229161" cy="828791"/>
          </a:xfrm>
          <a:prstGeom prst="rect">
            <a:avLst/>
          </a:prstGeom>
        </p:spPr>
      </p:pic>
      <p:sp>
        <p:nvSpPr>
          <p:cNvPr id="28" name="Rectangle 27"/>
          <p:cNvSpPr/>
          <p:nvPr/>
        </p:nvSpPr>
        <p:spPr>
          <a:xfrm>
            <a:off x="-672041" y="1753258"/>
            <a:ext cx="3532617" cy="3802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p:cNvSpPr/>
          <p:nvPr/>
        </p:nvSpPr>
        <p:spPr>
          <a:xfrm>
            <a:off x="5700352" y="1735633"/>
            <a:ext cx="3532617" cy="1310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6334306" y="1082644"/>
            <a:ext cx="3519518" cy="5286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844641" y="3192516"/>
            <a:ext cx="3229426" cy="1590897"/>
          </a:xfrm>
          <a:prstGeom prst="rect">
            <a:avLst/>
          </a:prstGeom>
        </p:spPr>
      </p:pic>
      <p:grpSp>
        <p:nvGrpSpPr>
          <p:cNvPr id="38" name="Group 23"/>
          <p:cNvGrpSpPr/>
          <p:nvPr/>
        </p:nvGrpSpPr>
        <p:grpSpPr>
          <a:xfrm>
            <a:off x="467544" y="5969124"/>
            <a:ext cx="8141686" cy="484212"/>
            <a:chOff x="467544" y="5753100"/>
            <a:chExt cx="8141686" cy="484212"/>
          </a:xfrm>
        </p:grpSpPr>
        <p:cxnSp>
          <p:nvCxnSpPr>
            <p:cNvPr id="39"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Arc 39"/>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195569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fmla="#ppt_w*sin(2.5*pi*$)">
                                          <p:val>
                                            <p:fltVal val="0"/>
                                          </p:val>
                                        </p:tav>
                                        <p:tav tm="100000">
                                          <p:val>
                                            <p:fltVal val="1"/>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1000" fill="hold"/>
                                        <p:tgtEl>
                                          <p:spTgt spid="25"/>
                                        </p:tgtEl>
                                        <p:attrNameLst>
                                          <p:attrName>ppt_w</p:attrName>
                                        </p:attrNameLst>
                                      </p:cBhvr>
                                      <p:tavLst>
                                        <p:tav tm="0" fmla="#ppt_w*sin(2.5*pi*$)">
                                          <p:val>
                                            <p:fltVal val="0"/>
                                          </p:val>
                                        </p:tav>
                                        <p:tav tm="100000">
                                          <p:val>
                                            <p:fltVal val="1"/>
                                          </p:val>
                                        </p:tav>
                                      </p:tavLst>
                                    </p:anim>
                                    <p:anim calcmode="lin" valueType="num">
                                      <p:cBhvr>
                                        <p:cTn id="12" dur="1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par>
                                <p:cTn id="18" presetID="2" presetClass="exit" presetSubtype="8" fill="hold" grpId="0" nodeType="withEffect">
                                  <p:stCondLst>
                                    <p:cond delay="0"/>
                                  </p:stCondLst>
                                  <p:childTnLst>
                                    <p:anim calcmode="lin" valueType="num">
                                      <p:cBhvr additive="base">
                                        <p:cTn id="19" dur="1000"/>
                                        <p:tgtEl>
                                          <p:spTgt spid="28"/>
                                        </p:tgtEl>
                                        <p:attrNameLst>
                                          <p:attrName>ppt_x</p:attrName>
                                        </p:attrNameLst>
                                      </p:cBhvr>
                                      <p:tavLst>
                                        <p:tav tm="0">
                                          <p:val>
                                            <p:strVal val="ppt_x"/>
                                          </p:val>
                                        </p:tav>
                                        <p:tav tm="100000">
                                          <p:val>
                                            <p:strVal val="0-ppt_w/2"/>
                                          </p:val>
                                        </p:tav>
                                      </p:tavLst>
                                    </p:anim>
                                    <p:anim calcmode="lin" valueType="num">
                                      <p:cBhvr additive="base">
                                        <p:cTn id="20" dur="1000"/>
                                        <p:tgtEl>
                                          <p:spTgt spid="28"/>
                                        </p:tgtEl>
                                        <p:attrNameLst>
                                          <p:attrName>ppt_y</p:attrName>
                                        </p:attrNameLst>
                                      </p:cBhvr>
                                      <p:tavLst>
                                        <p:tav tm="0">
                                          <p:val>
                                            <p:strVal val="ppt_y"/>
                                          </p:val>
                                        </p:tav>
                                        <p:tav tm="100000">
                                          <p:val>
                                            <p:strVal val="ppt_y"/>
                                          </p:val>
                                        </p:tav>
                                      </p:tavLst>
                                    </p:anim>
                                    <p:set>
                                      <p:cBhvr>
                                        <p:cTn id="21" dur="1" fill="hold">
                                          <p:stCondLst>
                                            <p:cond delay="999"/>
                                          </p:stCondLst>
                                        </p:cTn>
                                        <p:tgtEl>
                                          <p:spTgt spid="28"/>
                                        </p:tgtEl>
                                        <p:attrNameLst>
                                          <p:attrName>style.visibility</p:attrName>
                                        </p:attrNameLst>
                                      </p:cBhvr>
                                      <p:to>
                                        <p:strVal val="hidden"/>
                                      </p:to>
                                    </p:set>
                                  </p:childTnLst>
                                </p:cTn>
                              </p:par>
                              <p:par>
                                <p:cTn id="22" presetID="2" presetClass="exit" presetSubtype="2" fill="hold" grpId="0" nodeType="withEffect">
                                  <p:stCondLst>
                                    <p:cond delay="0"/>
                                  </p:stCondLst>
                                  <p:childTnLst>
                                    <p:anim calcmode="lin" valueType="num">
                                      <p:cBhvr additive="base">
                                        <p:cTn id="23" dur="1000"/>
                                        <p:tgtEl>
                                          <p:spTgt spid="30"/>
                                        </p:tgtEl>
                                        <p:attrNameLst>
                                          <p:attrName>ppt_x</p:attrName>
                                        </p:attrNameLst>
                                      </p:cBhvr>
                                      <p:tavLst>
                                        <p:tav tm="0">
                                          <p:val>
                                            <p:strVal val="ppt_x"/>
                                          </p:val>
                                        </p:tav>
                                        <p:tav tm="100000">
                                          <p:val>
                                            <p:strVal val="1+ppt_w/2"/>
                                          </p:val>
                                        </p:tav>
                                      </p:tavLst>
                                    </p:anim>
                                    <p:anim calcmode="lin" valueType="num">
                                      <p:cBhvr additive="base">
                                        <p:cTn id="24" dur="1000"/>
                                        <p:tgtEl>
                                          <p:spTgt spid="30"/>
                                        </p:tgtEl>
                                        <p:attrNameLst>
                                          <p:attrName>ppt_y</p:attrName>
                                        </p:attrNameLst>
                                      </p:cBhvr>
                                      <p:tavLst>
                                        <p:tav tm="0">
                                          <p:val>
                                            <p:strVal val="ppt_y"/>
                                          </p:val>
                                        </p:tav>
                                        <p:tav tm="100000">
                                          <p:val>
                                            <p:strVal val="ppt_y"/>
                                          </p:val>
                                        </p:tav>
                                      </p:tavLst>
                                    </p:anim>
                                    <p:set>
                                      <p:cBhvr>
                                        <p:cTn id="25"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30"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4658" y="1954456"/>
            <a:ext cx="8551176" cy="3704883"/>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22</a:t>
            </a:fld>
            <a:endParaRPr lang="fr-BE">
              <a:solidFill>
                <a:prstClr val="black">
                  <a:tint val="75000"/>
                </a:prstClr>
              </a:solidFill>
            </a:endParaRPr>
          </a:p>
        </p:txBody>
      </p:sp>
      <p:grpSp>
        <p:nvGrpSpPr>
          <p:cNvPr id="7" name="Groupe 6"/>
          <p:cNvGrpSpPr/>
          <p:nvPr/>
        </p:nvGrpSpPr>
        <p:grpSpPr>
          <a:xfrm>
            <a:off x="447769" y="32330"/>
            <a:ext cx="8023374" cy="588358"/>
            <a:chOff x="447769" y="32330"/>
            <a:chExt cx="8023374" cy="588358"/>
          </a:xfrm>
        </p:grpSpPr>
        <p:sp>
          <p:nvSpPr>
            <p:cNvPr id="8"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9"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0"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1"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Rectangle 7"/>
            <p:cNvSpPr txBox="1">
              <a:spLocks noChangeArrowheads="1"/>
            </p:cNvSpPr>
            <p:nvPr/>
          </p:nvSpPr>
          <p:spPr>
            <a:xfrm>
              <a:off x="2070985" y="76825"/>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4"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5"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0" name="Group 13"/>
          <p:cNvGrpSpPr/>
          <p:nvPr/>
        </p:nvGrpSpPr>
        <p:grpSpPr>
          <a:xfrm>
            <a:off x="444499" y="589316"/>
            <a:ext cx="8164731" cy="463420"/>
            <a:chOff x="444499" y="1136780"/>
            <a:chExt cx="8164731" cy="463420"/>
          </a:xfrm>
        </p:grpSpPr>
        <p:cxnSp>
          <p:nvCxnSpPr>
            <p:cNvPr id="3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Arc 3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Anomalies</a:t>
            </a:r>
            <a:endParaRPr lang="fr-FR" sz="1400" b="1" dirty="0">
              <a:latin typeface="Agency FB" pitchFamily="34" charset="0"/>
              <a:ea typeface="+mj-ea"/>
              <a:cs typeface="+mj-cs"/>
            </a:endParaRPr>
          </a:p>
        </p:txBody>
      </p:sp>
      <p:sp>
        <p:nvSpPr>
          <p:cNvPr id="4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42" name="Freeform 9" descr="&lt;LOGICA_QUOTE_RIGHT&gt;"/>
          <p:cNvSpPr>
            <a:spLocks/>
          </p:cNvSpPr>
          <p:nvPr/>
        </p:nvSpPr>
        <p:spPr bwMode="gray">
          <a:xfrm>
            <a:off x="6316580" y="629953"/>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3" name="Freeform 5" descr="&lt;LOGICA_QUOTE_LEFT&gt;"/>
          <p:cNvSpPr>
            <a:spLocks/>
          </p:cNvSpPr>
          <p:nvPr/>
        </p:nvSpPr>
        <p:spPr bwMode="gray">
          <a:xfrm>
            <a:off x="5324041" y="653869"/>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9146" y="2109619"/>
            <a:ext cx="2776669" cy="1352739"/>
          </a:xfrm>
          <a:prstGeom prst="rect">
            <a:avLst/>
          </a:prstGeom>
        </p:spPr>
      </p:pic>
      <p:sp>
        <p:nvSpPr>
          <p:cNvPr id="19" name="Rectangle 18"/>
          <p:cNvSpPr/>
          <p:nvPr/>
        </p:nvSpPr>
        <p:spPr>
          <a:xfrm>
            <a:off x="125035" y="2030562"/>
            <a:ext cx="2790780" cy="1631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192592" y="2009067"/>
            <a:ext cx="2743583" cy="1752845"/>
          </a:xfrm>
          <a:prstGeom prst="rect">
            <a:avLst/>
          </a:prstGeom>
        </p:spPr>
      </p:pic>
      <p:sp>
        <p:nvSpPr>
          <p:cNvPr id="21" name="Rectangle 20"/>
          <p:cNvSpPr/>
          <p:nvPr/>
        </p:nvSpPr>
        <p:spPr>
          <a:xfrm>
            <a:off x="6152497" y="1836463"/>
            <a:ext cx="2817922" cy="2024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667866" y="4678249"/>
            <a:ext cx="2495898" cy="847843"/>
          </a:xfrm>
          <a:prstGeom prst="rect">
            <a:avLst/>
          </a:prstGeom>
        </p:spPr>
      </p:pic>
      <p:sp>
        <p:nvSpPr>
          <p:cNvPr id="20" name="Rectangle 19"/>
          <p:cNvSpPr/>
          <p:nvPr/>
        </p:nvSpPr>
        <p:spPr>
          <a:xfrm>
            <a:off x="1403280" y="4623659"/>
            <a:ext cx="2775995" cy="138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938777" y="2704407"/>
            <a:ext cx="3029373" cy="1495634"/>
          </a:xfrm>
          <a:prstGeom prst="rect">
            <a:avLst/>
          </a:prstGeom>
        </p:spPr>
      </p:pic>
      <p:grpSp>
        <p:nvGrpSpPr>
          <p:cNvPr id="33" name="Group 23"/>
          <p:cNvGrpSpPr/>
          <p:nvPr/>
        </p:nvGrpSpPr>
        <p:grpSpPr>
          <a:xfrm>
            <a:off x="467544" y="5969124"/>
            <a:ext cx="8141686" cy="484212"/>
            <a:chOff x="467544" y="5753100"/>
            <a:chExt cx="8141686" cy="484212"/>
          </a:xfrm>
        </p:grpSpPr>
        <p:cxnSp>
          <p:nvCxnSpPr>
            <p:cNvPr id="34"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Arc 43"/>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2955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9"/>
                                        </p:tgtEl>
                                        <p:attrNameLst>
                                          <p:attrName>ppt_x</p:attrName>
                                        </p:attrNameLst>
                                      </p:cBhvr>
                                      <p:tavLst>
                                        <p:tav tm="0">
                                          <p:val>
                                            <p:strVal val="ppt_x"/>
                                          </p:val>
                                        </p:tav>
                                        <p:tav tm="100000">
                                          <p:val>
                                            <p:strVal val="0-ppt_w/2"/>
                                          </p:val>
                                        </p:tav>
                                      </p:tavLst>
                                    </p:anim>
                                    <p:anim calcmode="lin" valueType="num">
                                      <p:cBhvr additive="base">
                                        <p:cTn id="7" dur="1000"/>
                                        <p:tgtEl>
                                          <p:spTgt spid="19"/>
                                        </p:tgtEl>
                                        <p:attrNameLst>
                                          <p:attrName>ppt_y</p:attrName>
                                        </p:attrNameLst>
                                      </p:cBhvr>
                                      <p:tavLst>
                                        <p:tav tm="0">
                                          <p:val>
                                            <p:strVal val="ppt_y"/>
                                          </p:val>
                                        </p:tav>
                                        <p:tav tm="100000">
                                          <p:val>
                                            <p:strVal val="ppt_y"/>
                                          </p:val>
                                        </p:tav>
                                      </p:tavLst>
                                    </p:anim>
                                    <p:set>
                                      <p:cBhvr>
                                        <p:cTn id="8" dur="1" fill="hold">
                                          <p:stCondLst>
                                            <p:cond delay="999"/>
                                          </p:stCondLst>
                                        </p:cTn>
                                        <p:tgtEl>
                                          <p:spTgt spid="19"/>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20"/>
                                        </p:tgtEl>
                                        <p:attrNameLst>
                                          <p:attrName>ppt_x</p:attrName>
                                        </p:attrNameLst>
                                      </p:cBhvr>
                                      <p:tavLst>
                                        <p:tav tm="0">
                                          <p:val>
                                            <p:strVal val="ppt_x"/>
                                          </p:val>
                                        </p:tav>
                                        <p:tav tm="100000">
                                          <p:val>
                                            <p:strVal val="0-ppt_w/2"/>
                                          </p:val>
                                        </p:tav>
                                      </p:tavLst>
                                    </p:anim>
                                    <p:anim calcmode="lin" valueType="num">
                                      <p:cBhvr additive="base">
                                        <p:cTn id="11" dur="1000"/>
                                        <p:tgtEl>
                                          <p:spTgt spid="20"/>
                                        </p:tgtEl>
                                        <p:attrNameLst>
                                          <p:attrName>ppt_y</p:attrName>
                                        </p:attrNameLst>
                                      </p:cBhvr>
                                      <p:tavLst>
                                        <p:tav tm="0">
                                          <p:val>
                                            <p:strVal val="ppt_y"/>
                                          </p:val>
                                        </p:tav>
                                        <p:tav tm="100000">
                                          <p:val>
                                            <p:strVal val="ppt_y"/>
                                          </p:val>
                                        </p:tav>
                                      </p:tavLst>
                                    </p:anim>
                                    <p:set>
                                      <p:cBhvr>
                                        <p:cTn id="12" dur="1" fill="hold">
                                          <p:stCondLst>
                                            <p:cond delay="999"/>
                                          </p:stCondLst>
                                        </p:cTn>
                                        <p:tgtEl>
                                          <p:spTgt spid="20"/>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1000"/>
                                        <p:tgtEl>
                                          <p:spTgt spid="21"/>
                                        </p:tgtEl>
                                        <p:attrNameLst>
                                          <p:attrName>ppt_x</p:attrName>
                                        </p:attrNameLst>
                                      </p:cBhvr>
                                      <p:tavLst>
                                        <p:tav tm="0">
                                          <p:val>
                                            <p:strVal val="ppt_x"/>
                                          </p:val>
                                        </p:tav>
                                        <p:tav tm="100000">
                                          <p:val>
                                            <p:strVal val="1+ppt_w/2"/>
                                          </p:val>
                                        </p:tav>
                                      </p:tavLst>
                                    </p:anim>
                                    <p:anim calcmode="lin" valueType="num">
                                      <p:cBhvr additive="base">
                                        <p:cTn id="15" dur="1000"/>
                                        <p:tgtEl>
                                          <p:spTgt spid="21"/>
                                        </p:tgtEl>
                                        <p:attrNameLst>
                                          <p:attrName>ppt_y</p:attrName>
                                        </p:attrNameLst>
                                      </p:cBhvr>
                                      <p:tavLst>
                                        <p:tav tm="0">
                                          <p:val>
                                            <p:strVal val="ppt_y"/>
                                          </p:val>
                                        </p:tav>
                                        <p:tav tm="100000">
                                          <p:val>
                                            <p:strVal val="ppt_y"/>
                                          </p:val>
                                        </p:tav>
                                      </p:tavLst>
                                    </p:anim>
                                    <p:set>
                                      <p:cBhvr>
                                        <p:cTn id="16" dur="1" fill="hold">
                                          <p:stCondLst>
                                            <p:cond delay="999"/>
                                          </p:stCondLst>
                                        </p:cTn>
                                        <p:tgtEl>
                                          <p:spTgt spid="21"/>
                                        </p:tgtEl>
                                        <p:attrNameLst>
                                          <p:attrName>style.visibility</p:attrName>
                                        </p:attrNameLst>
                                      </p:cBhvr>
                                      <p:to>
                                        <p:strVal val="hidden"/>
                                      </p:to>
                                    </p:set>
                                  </p:childTnLst>
                                </p:cTn>
                              </p:par>
                              <p:par>
                                <p:cTn id="17" presetID="19"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fmla="#ppt_w*sin(2.5*pi*$)">
                                          <p:val>
                                            <p:fltVal val="0"/>
                                          </p:val>
                                        </p:tav>
                                        <p:tav tm="100000">
                                          <p:val>
                                            <p:fltVal val="1"/>
                                          </p:val>
                                        </p:tav>
                                      </p:tavLst>
                                    </p:anim>
                                    <p:anim calcmode="lin" valueType="num">
                                      <p:cBhvr>
                                        <p:cTn id="20" dur="1000" fill="hold"/>
                                        <p:tgtEl>
                                          <p:spTgt spid="42"/>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fmla="#ppt_w*sin(2.5*pi*$)">
                                          <p:val>
                                            <p:fltVal val="0"/>
                                          </p:val>
                                        </p:tav>
                                        <p:tav tm="100000">
                                          <p:val>
                                            <p:fltVal val="1"/>
                                          </p:val>
                                        </p:tav>
                                      </p:tavLst>
                                    </p:anim>
                                    <p:anim calcmode="lin" valueType="num">
                                      <p:cBhvr>
                                        <p:cTn id="24" dur="1000" fill="hold"/>
                                        <p:tgtEl>
                                          <p:spTgt spid="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19" grpId="0" animBg="1"/>
      <p:bldP spid="21"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524" y="2027590"/>
            <a:ext cx="8666426" cy="3201610"/>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23</a:t>
            </a:fld>
            <a:endParaRPr lang="fr-BE">
              <a:solidFill>
                <a:prstClr val="black">
                  <a:tint val="75000"/>
                </a:prstClr>
              </a:solidFill>
            </a:endParaRPr>
          </a:p>
        </p:txBody>
      </p:sp>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9" name="Groupe 8"/>
          <p:cNvGrpSpPr/>
          <p:nvPr/>
        </p:nvGrpSpPr>
        <p:grpSpPr>
          <a:xfrm>
            <a:off x="447769" y="32330"/>
            <a:ext cx="8023374" cy="588358"/>
            <a:chOff x="447769" y="32330"/>
            <a:chExt cx="8023374" cy="588358"/>
          </a:xfrm>
        </p:grpSpPr>
        <p:sp>
          <p:nvSpPr>
            <p:cNvPr id="1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3"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Rectangle 7"/>
            <p:cNvSpPr txBox="1">
              <a:spLocks noChangeArrowheads="1"/>
            </p:cNvSpPr>
            <p:nvPr/>
          </p:nvSpPr>
          <p:spPr>
            <a:xfrm>
              <a:off x="2132311" y="77174"/>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7"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2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p>
        </p:txBody>
      </p:sp>
      <p:sp>
        <p:nvSpPr>
          <p:cNvPr id="2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Suspens</a:t>
            </a:r>
            <a:endParaRPr lang="fr-FR" sz="1400" b="1" dirty="0">
              <a:latin typeface="Agency FB" pitchFamily="34" charset="0"/>
              <a:ea typeface="+mj-ea"/>
              <a:cs typeface="+mj-cs"/>
            </a:endParaRPr>
          </a:p>
        </p:txBody>
      </p:sp>
      <p:sp>
        <p:nvSpPr>
          <p:cNvPr id="2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3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3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32" name="Freeform 9" descr="&lt;LOGICA_QUOTE_RIGHT&gt;"/>
          <p:cNvSpPr>
            <a:spLocks/>
          </p:cNvSpPr>
          <p:nvPr/>
        </p:nvSpPr>
        <p:spPr bwMode="gray">
          <a:xfrm>
            <a:off x="7322981" y="614675"/>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6517848" y="639218"/>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32682" y="2183189"/>
            <a:ext cx="2743583" cy="1752845"/>
          </a:xfrm>
          <a:prstGeom prst="rect">
            <a:avLst/>
          </a:prstGeom>
        </p:spPr>
      </p:pic>
      <p:sp>
        <p:nvSpPr>
          <p:cNvPr id="23" name="Rectangle 22"/>
          <p:cNvSpPr/>
          <p:nvPr/>
        </p:nvSpPr>
        <p:spPr>
          <a:xfrm>
            <a:off x="5851270" y="1980585"/>
            <a:ext cx="3095039" cy="2029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4566" y="2026909"/>
            <a:ext cx="2743522" cy="1352739"/>
          </a:xfrm>
          <a:prstGeom prst="rect">
            <a:avLst/>
          </a:prstGeom>
        </p:spPr>
      </p:pic>
      <p:sp>
        <p:nvSpPr>
          <p:cNvPr id="22" name="Rectangle 21"/>
          <p:cNvSpPr/>
          <p:nvPr/>
        </p:nvSpPr>
        <p:spPr>
          <a:xfrm>
            <a:off x="0" y="1831476"/>
            <a:ext cx="2818087"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99498" y="3901718"/>
            <a:ext cx="2681727" cy="1111458"/>
          </a:xfrm>
          <a:prstGeom prst="rect">
            <a:avLst/>
          </a:prstGeom>
        </p:spPr>
      </p:pic>
      <p:grpSp>
        <p:nvGrpSpPr>
          <p:cNvPr id="34" name="Group 23"/>
          <p:cNvGrpSpPr/>
          <p:nvPr/>
        </p:nvGrpSpPr>
        <p:grpSpPr>
          <a:xfrm>
            <a:off x="467544" y="5969124"/>
            <a:ext cx="8141686" cy="484212"/>
            <a:chOff x="467544" y="5753100"/>
            <a:chExt cx="8141686" cy="484212"/>
          </a:xfrm>
        </p:grpSpPr>
        <p:cxnSp>
          <p:nvCxnSpPr>
            <p:cNvPr id="3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Arc 3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409845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22"/>
                                        </p:tgtEl>
                                        <p:attrNameLst>
                                          <p:attrName>ppt_x</p:attrName>
                                        </p:attrNameLst>
                                      </p:cBhvr>
                                      <p:tavLst>
                                        <p:tav tm="0">
                                          <p:val>
                                            <p:strVal val="ppt_x"/>
                                          </p:val>
                                        </p:tav>
                                        <p:tav tm="100000">
                                          <p:val>
                                            <p:strVal val="0-ppt_w/2"/>
                                          </p:val>
                                        </p:tav>
                                      </p:tavLst>
                                    </p:anim>
                                    <p:anim calcmode="lin" valueType="num">
                                      <p:cBhvr additive="base">
                                        <p:cTn id="7" dur="1000"/>
                                        <p:tgtEl>
                                          <p:spTgt spid="22"/>
                                        </p:tgtEl>
                                        <p:attrNameLst>
                                          <p:attrName>ppt_y</p:attrName>
                                        </p:attrNameLst>
                                      </p:cBhvr>
                                      <p:tavLst>
                                        <p:tav tm="0">
                                          <p:val>
                                            <p:strVal val="ppt_y"/>
                                          </p:val>
                                        </p:tav>
                                        <p:tav tm="100000">
                                          <p:val>
                                            <p:strVal val="ppt_y"/>
                                          </p:val>
                                        </p:tav>
                                      </p:tavLst>
                                    </p:anim>
                                    <p:set>
                                      <p:cBhvr>
                                        <p:cTn id="8" dur="1" fill="hold">
                                          <p:stCondLst>
                                            <p:cond delay="999"/>
                                          </p:stCondLst>
                                        </p:cTn>
                                        <p:tgtEl>
                                          <p:spTgt spid="22"/>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23"/>
                                        </p:tgtEl>
                                        <p:attrNameLst>
                                          <p:attrName>ppt_x</p:attrName>
                                        </p:attrNameLst>
                                      </p:cBhvr>
                                      <p:tavLst>
                                        <p:tav tm="0">
                                          <p:val>
                                            <p:strVal val="ppt_x"/>
                                          </p:val>
                                        </p:tav>
                                        <p:tav tm="100000">
                                          <p:val>
                                            <p:strVal val="1+ppt_w/2"/>
                                          </p:val>
                                        </p:tav>
                                      </p:tavLst>
                                    </p:anim>
                                    <p:anim calcmode="lin" valueType="num">
                                      <p:cBhvr additive="base">
                                        <p:cTn id="11" dur="1000"/>
                                        <p:tgtEl>
                                          <p:spTgt spid="23"/>
                                        </p:tgtEl>
                                        <p:attrNameLst>
                                          <p:attrName>ppt_y</p:attrName>
                                        </p:attrNameLst>
                                      </p:cBhvr>
                                      <p:tavLst>
                                        <p:tav tm="0">
                                          <p:val>
                                            <p:strVal val="ppt_y"/>
                                          </p:val>
                                        </p:tav>
                                        <p:tav tm="100000">
                                          <p:val>
                                            <p:strVal val="ppt_y"/>
                                          </p:val>
                                        </p:tav>
                                      </p:tavLst>
                                    </p:anim>
                                    <p:set>
                                      <p:cBhvr>
                                        <p:cTn id="12" dur="1" fill="hold">
                                          <p:stCondLst>
                                            <p:cond delay="999"/>
                                          </p:stCondLst>
                                        </p:cTn>
                                        <p:tgtEl>
                                          <p:spTgt spid="23"/>
                                        </p:tgtEl>
                                        <p:attrNameLst>
                                          <p:attrName>style.visibility</p:attrName>
                                        </p:attrNameLst>
                                      </p:cBhvr>
                                      <p:to>
                                        <p:strVal val="hidden"/>
                                      </p:to>
                                    </p:set>
                                  </p:childTnLst>
                                </p:cTn>
                              </p:par>
                              <p:par>
                                <p:cTn id="13" presetID="19" presetClass="entr" presetSubtype="1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fmla="#ppt_w*sin(2.5*pi*$)">
                                          <p:val>
                                            <p:fltVal val="0"/>
                                          </p:val>
                                        </p:tav>
                                        <p:tav tm="100000">
                                          <p:val>
                                            <p:fltVal val="1"/>
                                          </p:val>
                                        </p:tav>
                                      </p:tavLst>
                                    </p:anim>
                                    <p:anim calcmode="lin" valueType="num">
                                      <p:cBhvr>
                                        <p:cTn id="16" dur="1000" fill="hold"/>
                                        <p:tgtEl>
                                          <p:spTgt spid="32"/>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fmla="#ppt_w*sin(2.5*pi*$)">
                                          <p:val>
                                            <p:fltVal val="0"/>
                                          </p:val>
                                        </p:tav>
                                        <p:tav tm="100000">
                                          <p:val>
                                            <p:fltVal val="1"/>
                                          </p:val>
                                        </p:tav>
                                      </p:tavLst>
                                    </p:anim>
                                    <p:anim calcmode="lin" valueType="num">
                                      <p:cBhvr>
                                        <p:cTn id="20" dur="1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8426830" y="63382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7234579" y="64404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4041"/>
            <a:ext cx="8023374" cy="586647"/>
            <a:chOff x="447769" y="34041"/>
            <a:chExt cx="8023374" cy="58664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8899" y="34041"/>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24</a:t>
            </a:fld>
            <a:endParaRPr lang="fr-BE">
              <a:solidFill>
                <a:prstClr val="black">
                  <a:tint val="75000"/>
                </a:prstClr>
              </a:solidFill>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270830"/>
            <a:ext cx="11412760" cy="4928458"/>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55559" y="1062461"/>
            <a:ext cx="3162741" cy="1286419"/>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782675" y="3140968"/>
            <a:ext cx="2469845" cy="1571982"/>
          </a:xfrm>
          <a:prstGeom prst="rect">
            <a:avLst/>
          </a:prstGeom>
        </p:spPr>
      </p:pic>
      <p:sp>
        <p:nvSpPr>
          <p:cNvPr id="9" name="Rectangle à coins arrondis 8"/>
          <p:cNvSpPr/>
          <p:nvPr/>
        </p:nvSpPr>
        <p:spPr>
          <a:xfrm>
            <a:off x="657486" y="1002692"/>
            <a:ext cx="3405392" cy="1490204"/>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0" name="Rectangle à coins arrondis 39"/>
          <p:cNvSpPr/>
          <p:nvPr/>
        </p:nvSpPr>
        <p:spPr>
          <a:xfrm>
            <a:off x="6553201" y="3000950"/>
            <a:ext cx="2843336" cy="1868210"/>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10" name="Imag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802441" y="930578"/>
            <a:ext cx="2867425" cy="1562318"/>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576241" y="3249593"/>
            <a:ext cx="2229161" cy="1000265"/>
          </a:xfrm>
          <a:prstGeom prst="rect">
            <a:avLst/>
          </a:prstGeom>
        </p:spPr>
      </p:pic>
      <p:pic>
        <p:nvPicPr>
          <p:cNvPr id="12" name="Image 1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626011" y="4467952"/>
            <a:ext cx="2495898" cy="847843"/>
          </a:xfrm>
          <a:prstGeom prst="rect">
            <a:avLst/>
          </a:prstGeom>
        </p:spPr>
      </p:pic>
      <p:pic>
        <p:nvPicPr>
          <p:cNvPr id="13" name="Image 1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585753" y="3335329"/>
            <a:ext cx="1770224" cy="828791"/>
          </a:xfrm>
          <a:prstGeom prst="rect">
            <a:avLst/>
          </a:prstGeom>
        </p:spPr>
      </p:pic>
      <p:pic>
        <p:nvPicPr>
          <p:cNvPr id="14" name="Image 13"/>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29896" y="4164120"/>
            <a:ext cx="2905530" cy="1162212"/>
          </a:xfrm>
          <a:prstGeom prst="rect">
            <a:avLst/>
          </a:prstGeom>
        </p:spPr>
      </p:pic>
      <p:pic>
        <p:nvPicPr>
          <p:cNvPr id="15" name="Image 1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701445" y="5387858"/>
            <a:ext cx="2600688" cy="971686"/>
          </a:xfrm>
          <a:prstGeom prst="rect">
            <a:avLst/>
          </a:prstGeom>
        </p:spPr>
      </p:pic>
      <p:pic>
        <p:nvPicPr>
          <p:cNvPr id="49" name="Image 48"/>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6447177" y="1170499"/>
            <a:ext cx="2267234" cy="1726995"/>
          </a:xfrm>
          <a:prstGeom prst="rect">
            <a:avLst/>
          </a:prstGeom>
        </p:spPr>
      </p:pic>
      <p:pic>
        <p:nvPicPr>
          <p:cNvPr id="50" name="Image 49"/>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52793" y="2574118"/>
            <a:ext cx="2523809" cy="1561905"/>
          </a:xfrm>
          <a:prstGeom prst="rect">
            <a:avLst/>
          </a:prstGeom>
        </p:spPr>
      </p:pic>
      <p:pic>
        <p:nvPicPr>
          <p:cNvPr id="51" name="Image 50"/>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3314409" y="4521505"/>
            <a:ext cx="2685714" cy="1447619"/>
          </a:xfrm>
          <a:prstGeom prst="rect">
            <a:avLst/>
          </a:prstGeom>
        </p:spPr>
      </p:pic>
      <p:pic>
        <p:nvPicPr>
          <p:cNvPr id="52" name="Image 51"/>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241257" y="1610534"/>
            <a:ext cx="2161905" cy="638095"/>
          </a:xfrm>
          <a:prstGeom prst="rect">
            <a:avLst/>
          </a:prstGeom>
        </p:spPr>
      </p:pic>
      <p:pic>
        <p:nvPicPr>
          <p:cNvPr id="53" name="Image 52"/>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6513364" y="5024732"/>
            <a:ext cx="2638095" cy="819048"/>
          </a:xfrm>
          <a:prstGeom prst="rect">
            <a:avLst/>
          </a:prstGeom>
        </p:spPr>
      </p:pic>
      <p:sp>
        <p:nvSpPr>
          <p:cNvPr id="5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57"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7327508" y="688705"/>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Schéma des DM</a:t>
            </a:r>
            <a:endParaRPr lang="fr-FR" sz="1400" b="1" dirty="0">
              <a:latin typeface="Agency FB" pitchFamily="34" charset="0"/>
              <a:ea typeface="+mj-ea"/>
              <a:cs typeface="+mj-cs"/>
            </a:endParaRPr>
          </a:p>
        </p:txBody>
      </p:sp>
      <p:sp>
        <p:nvSpPr>
          <p:cNvPr id="59" name="Rectangle 7"/>
          <p:cNvSpPr txBox="1">
            <a:spLocks noChangeArrowheads="1"/>
          </p:cNvSpPr>
          <p:nvPr/>
        </p:nvSpPr>
        <p:spPr>
          <a:xfrm>
            <a:off x="6317825" y="710652"/>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Suspens</a:t>
            </a:r>
            <a:endParaRPr lang="fr-FR" sz="1400" b="1" dirty="0">
              <a:solidFill>
                <a:schemeClr val="bg1">
                  <a:lumMod val="75000"/>
                </a:schemeClr>
              </a:solidFill>
              <a:latin typeface="Agency FB" pitchFamily="34" charset="0"/>
              <a:ea typeface="+mj-ea"/>
              <a:cs typeface="+mj-cs"/>
            </a:endParaRPr>
          </a:p>
        </p:txBody>
      </p:sp>
      <p:sp>
        <p:nvSpPr>
          <p:cNvPr id="60"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61" name="Rectangle 7"/>
          <p:cNvSpPr txBox="1">
            <a:spLocks noChangeArrowheads="1"/>
          </p:cNvSpPr>
          <p:nvPr/>
        </p:nvSpPr>
        <p:spPr>
          <a:xfrm>
            <a:off x="5284109"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xmlns="" val="11717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00"/>
                                        <p:tgtEl>
                                          <p:spTgt spid="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arn(inVertical)">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Motion origin="layout" path="M 0 0 L -0.25 0 E" pathEditMode="relative" ptsTypes="">
                                      <p:cBhvr>
                                        <p:cTn id="60" dur="2000" fill="hold"/>
                                        <p:tgtEl>
                                          <p:spTgt spid="3"/>
                                        </p:tgtEl>
                                        <p:attrNameLst>
                                          <p:attrName>ppt_x</p:attrName>
                                          <p:attrName>ppt_y</p:attrName>
                                        </p:attrNameLst>
                                      </p:cBhvr>
                                    </p:animMotion>
                                  </p:childTnLst>
                                </p:cTn>
                              </p:par>
                              <p:par>
                                <p:cTn id="61" presetID="35" presetClass="path" presetSubtype="0" accel="50000" decel="50000" fill="hold" nodeType="withEffect">
                                  <p:stCondLst>
                                    <p:cond delay="0"/>
                                  </p:stCondLst>
                                  <p:childTnLst>
                                    <p:animMotion origin="layout" path="M 0 0 L -0.25 0 E" pathEditMode="relative" ptsTypes="">
                                      <p:cBhvr>
                                        <p:cTn id="62" dur="2000" fill="hold"/>
                                        <p:tgtEl>
                                          <p:spTgt spid="4"/>
                                        </p:tgtEl>
                                        <p:attrNameLst>
                                          <p:attrName>ppt_x</p:attrName>
                                          <p:attrName>ppt_y</p:attrName>
                                        </p:attrNameLst>
                                      </p:cBhvr>
                                    </p:animMotion>
                                  </p:childTnLst>
                                </p:cTn>
                              </p:par>
                              <p:par>
                                <p:cTn id="63" presetID="35" presetClass="path" presetSubtype="0" accel="50000" decel="50000" fill="hold" grpId="1" nodeType="withEffect">
                                  <p:stCondLst>
                                    <p:cond delay="0"/>
                                  </p:stCondLst>
                                  <p:childTnLst>
                                    <p:animMotion origin="layout" path="M 0 0 L -0.25 0 E" pathEditMode="relative" ptsTypes="">
                                      <p:cBhvr>
                                        <p:cTn id="64" dur="2000" fill="hold"/>
                                        <p:tgtEl>
                                          <p:spTgt spid="9"/>
                                        </p:tgtEl>
                                        <p:attrNameLst>
                                          <p:attrName>ppt_x</p:attrName>
                                          <p:attrName>ppt_y</p:attrName>
                                        </p:attrNameLst>
                                      </p:cBhvr>
                                    </p:animMotion>
                                  </p:childTnLst>
                                </p:cTn>
                              </p:par>
                              <p:par>
                                <p:cTn id="65" presetID="35" presetClass="path" presetSubtype="0" accel="50000" decel="50000" fill="hold" nodeType="withEffect">
                                  <p:stCondLst>
                                    <p:cond delay="0"/>
                                  </p:stCondLst>
                                  <p:childTnLst>
                                    <p:animMotion origin="layout" path="M 0 0 L -0.25 0 E" pathEditMode="relative" ptsTypes="">
                                      <p:cBhvr>
                                        <p:cTn id="66" dur="2000" fill="hold"/>
                                        <p:tgtEl>
                                          <p:spTgt spid="6"/>
                                        </p:tgtEl>
                                        <p:attrNameLst>
                                          <p:attrName>ppt_x</p:attrName>
                                          <p:attrName>ppt_y</p:attrName>
                                        </p:attrNameLst>
                                      </p:cBhvr>
                                    </p:animMotion>
                                  </p:childTnLst>
                                </p:cTn>
                              </p:par>
                              <p:par>
                                <p:cTn id="67" presetID="35" presetClass="path" presetSubtype="0" accel="50000" decel="50000" fill="hold" grpId="1" nodeType="withEffect">
                                  <p:stCondLst>
                                    <p:cond delay="0"/>
                                  </p:stCondLst>
                                  <p:childTnLst>
                                    <p:animMotion origin="layout" path="M 0 0 L -0.25 0 E" pathEditMode="relative" ptsTypes="">
                                      <p:cBhvr>
                                        <p:cTn id="68" dur="2000" fill="hold"/>
                                        <p:tgtEl>
                                          <p:spTgt spid="40"/>
                                        </p:tgtEl>
                                        <p:attrNameLst>
                                          <p:attrName>ppt_x</p:attrName>
                                          <p:attrName>ppt_y</p:attrName>
                                        </p:attrNameLst>
                                      </p:cBhvr>
                                    </p:animMotion>
                                  </p:childTnLst>
                                </p:cTn>
                              </p:par>
                              <p:par>
                                <p:cTn id="69" presetID="35" presetClass="path" presetSubtype="0" accel="50000" decel="50000" fill="hold" nodeType="withEffect">
                                  <p:stCondLst>
                                    <p:cond delay="0"/>
                                  </p:stCondLst>
                                  <p:childTnLst>
                                    <p:animMotion origin="layout" path="M 0 0 L -0.25 0 E" pathEditMode="relative" ptsTypes="">
                                      <p:cBhvr>
                                        <p:cTn id="70" dur="2000" fill="hold"/>
                                        <p:tgtEl>
                                          <p:spTgt spid="13"/>
                                        </p:tgtEl>
                                        <p:attrNameLst>
                                          <p:attrName>ppt_x</p:attrName>
                                          <p:attrName>ppt_y</p:attrName>
                                        </p:attrNameLst>
                                      </p:cBhvr>
                                    </p:animMotion>
                                  </p:childTnLst>
                                </p:cTn>
                              </p:par>
                              <p:par>
                                <p:cTn id="71" presetID="35" presetClass="path" presetSubtype="0" accel="50000" decel="50000" fill="hold" nodeType="withEffect">
                                  <p:stCondLst>
                                    <p:cond delay="0"/>
                                  </p:stCondLst>
                                  <p:childTnLst>
                                    <p:animMotion origin="layout" path="M 0 0 L -0.25 0 E" pathEditMode="relative" ptsTypes="">
                                      <p:cBhvr>
                                        <p:cTn id="72" dur="2000" fill="hold"/>
                                        <p:tgtEl>
                                          <p:spTgt spid="14"/>
                                        </p:tgtEl>
                                        <p:attrNameLst>
                                          <p:attrName>ppt_x</p:attrName>
                                          <p:attrName>ppt_y</p:attrName>
                                        </p:attrNameLst>
                                      </p:cBhvr>
                                    </p:animMotion>
                                  </p:childTnLst>
                                </p:cTn>
                              </p:par>
                              <p:par>
                                <p:cTn id="73" presetID="35" presetClass="path" presetSubtype="0" accel="50000" decel="50000" fill="hold" nodeType="withEffect">
                                  <p:stCondLst>
                                    <p:cond delay="0"/>
                                  </p:stCondLst>
                                  <p:childTnLst>
                                    <p:animMotion origin="layout" path="M 0 0 L -0.25 0 E" pathEditMode="relative" ptsTypes="">
                                      <p:cBhvr>
                                        <p:cTn id="74" dur="2000" fill="hold"/>
                                        <p:tgtEl>
                                          <p:spTgt spid="15"/>
                                        </p:tgtEl>
                                        <p:attrNameLst>
                                          <p:attrName>ppt_x</p:attrName>
                                          <p:attrName>ppt_y</p:attrName>
                                        </p:attrNameLst>
                                      </p:cBhvr>
                                    </p:animMotion>
                                  </p:childTnLst>
                                </p:cTn>
                              </p:par>
                              <p:par>
                                <p:cTn id="75" presetID="35" presetClass="path" presetSubtype="0" accel="50000" decel="50000" fill="hold" nodeType="withEffect">
                                  <p:stCondLst>
                                    <p:cond delay="0"/>
                                  </p:stCondLst>
                                  <p:childTnLst>
                                    <p:animMotion origin="layout" path="M 0 0 L -0.25 0 E" pathEditMode="relative" ptsTypes="">
                                      <p:cBhvr>
                                        <p:cTn id="76" dur="2000" fill="hold"/>
                                        <p:tgtEl>
                                          <p:spTgt spid="10"/>
                                        </p:tgtEl>
                                        <p:attrNameLst>
                                          <p:attrName>ppt_x</p:attrName>
                                          <p:attrName>ppt_y</p:attrName>
                                        </p:attrNameLst>
                                      </p:cBhvr>
                                    </p:animMotion>
                                  </p:childTnLst>
                                </p:cTn>
                              </p:par>
                              <p:par>
                                <p:cTn id="77" presetID="35" presetClass="path" presetSubtype="0" accel="50000" decel="50000" fill="hold" nodeType="withEffect">
                                  <p:stCondLst>
                                    <p:cond delay="0"/>
                                  </p:stCondLst>
                                  <p:childTnLst>
                                    <p:animMotion origin="layout" path="M 0 0 L -0.25 0 E" pathEditMode="relative" ptsTypes="">
                                      <p:cBhvr>
                                        <p:cTn id="78" dur="2000" fill="hold"/>
                                        <p:tgtEl>
                                          <p:spTgt spid="11"/>
                                        </p:tgtEl>
                                        <p:attrNameLst>
                                          <p:attrName>ppt_x</p:attrName>
                                          <p:attrName>ppt_y</p:attrName>
                                        </p:attrNameLst>
                                      </p:cBhvr>
                                    </p:animMotion>
                                  </p:childTnLst>
                                </p:cTn>
                              </p:par>
                              <p:par>
                                <p:cTn id="79" presetID="35" presetClass="path" presetSubtype="0" accel="50000" decel="50000" fill="hold" nodeType="withEffect">
                                  <p:stCondLst>
                                    <p:cond delay="0"/>
                                  </p:stCondLst>
                                  <p:childTnLst>
                                    <p:animMotion origin="layout" path="M 0 0 L -0.25 0 E" pathEditMode="relative" ptsTypes="">
                                      <p:cBhvr>
                                        <p:cTn id="80" dur="2000" fill="hold"/>
                                        <p:tgtEl>
                                          <p:spTgt spid="12"/>
                                        </p:tgtEl>
                                        <p:attrNameLst>
                                          <p:attrName>ppt_x</p:attrName>
                                          <p:attrName>ppt_y</p:attrName>
                                        </p:attrNameLst>
                                      </p:cBhvr>
                                    </p:animMotion>
                                  </p:childTnLst>
                                </p:cTn>
                              </p:par>
                              <p:par>
                                <p:cTn id="81" presetID="35" presetClass="path" presetSubtype="0" accel="50000" decel="50000" fill="hold" nodeType="withEffect">
                                  <p:stCondLst>
                                    <p:cond delay="0"/>
                                  </p:stCondLst>
                                  <p:childTnLst>
                                    <p:animMotion origin="layout" path="M 0 0 L -0.25 0 E" pathEditMode="relative" ptsTypes="">
                                      <p:cBhvr>
                                        <p:cTn id="82" dur="2000" fill="hold"/>
                                        <p:tgtEl>
                                          <p:spTgt spid="50"/>
                                        </p:tgtEl>
                                        <p:attrNameLst>
                                          <p:attrName>ppt_x</p:attrName>
                                          <p:attrName>ppt_y</p:attrName>
                                        </p:attrNameLst>
                                      </p:cBhvr>
                                    </p:animMotion>
                                  </p:childTnLst>
                                </p:cTn>
                              </p:par>
                              <p:par>
                                <p:cTn id="83" presetID="35" presetClass="path" presetSubtype="0" accel="50000" decel="50000" fill="hold" nodeType="withEffect">
                                  <p:stCondLst>
                                    <p:cond delay="0"/>
                                  </p:stCondLst>
                                  <p:childTnLst>
                                    <p:animMotion origin="layout" path="M 0 0 L -0.25 0 E" pathEditMode="relative" ptsTypes="">
                                      <p:cBhvr>
                                        <p:cTn id="84" dur="2000" fill="hold"/>
                                        <p:tgtEl>
                                          <p:spTgt spid="52"/>
                                        </p:tgtEl>
                                        <p:attrNameLst>
                                          <p:attrName>ppt_x</p:attrName>
                                          <p:attrName>ppt_y</p:attrName>
                                        </p:attrNameLst>
                                      </p:cBhvr>
                                    </p:animMotion>
                                  </p:childTnLst>
                                </p:cTn>
                              </p:par>
                              <p:par>
                                <p:cTn id="85" presetID="35" presetClass="path" presetSubtype="0" accel="50000" decel="50000" fill="hold" nodeType="withEffect">
                                  <p:stCondLst>
                                    <p:cond delay="0"/>
                                  </p:stCondLst>
                                  <p:childTnLst>
                                    <p:animMotion origin="layout" path="M 0 0 L -0.25 0 E" pathEditMode="relative" ptsTypes="">
                                      <p:cBhvr>
                                        <p:cTn id="86" dur="2000" fill="hold"/>
                                        <p:tgtEl>
                                          <p:spTgt spid="49"/>
                                        </p:tgtEl>
                                        <p:attrNameLst>
                                          <p:attrName>ppt_x</p:attrName>
                                          <p:attrName>ppt_y</p:attrName>
                                        </p:attrNameLst>
                                      </p:cBhvr>
                                    </p:animMotion>
                                  </p:childTnLst>
                                </p:cTn>
                              </p:par>
                              <p:par>
                                <p:cTn id="87" presetID="35" presetClass="path" presetSubtype="0" accel="50000" decel="50000" fill="hold" nodeType="withEffect">
                                  <p:stCondLst>
                                    <p:cond delay="0"/>
                                  </p:stCondLst>
                                  <p:childTnLst>
                                    <p:animMotion origin="layout" path="M 0 0 L -0.25 0 E" pathEditMode="relative" ptsTypes="">
                                      <p:cBhvr>
                                        <p:cTn id="88" dur="2000" fill="hold"/>
                                        <p:tgtEl>
                                          <p:spTgt spid="53"/>
                                        </p:tgtEl>
                                        <p:attrNameLst>
                                          <p:attrName>ppt_x</p:attrName>
                                          <p:attrName>ppt_y</p:attrName>
                                        </p:attrNameLst>
                                      </p:cBhvr>
                                    </p:animMotion>
                                  </p:childTnLst>
                                </p:cTn>
                              </p:par>
                              <p:par>
                                <p:cTn id="89" presetID="35" presetClass="path" presetSubtype="0" accel="50000" decel="50000" fill="hold" nodeType="withEffect">
                                  <p:stCondLst>
                                    <p:cond delay="0"/>
                                  </p:stCondLst>
                                  <p:childTnLst>
                                    <p:animMotion origin="layout" path="M 0 0 L -0.25 0 E" pathEditMode="relative" ptsTypes="">
                                      <p:cBhvr>
                                        <p:cTn id="90" dur="2000" fill="hold"/>
                                        <p:tgtEl>
                                          <p:spTgt spid="5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9" grpId="0" animBg="1"/>
      <p:bldP spid="9" grpId="1" animBg="1"/>
      <p:bldP spid="40" grpId="0" animBg="1"/>
      <p:bldP spid="4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pPr/>
              <a:t>25</a:t>
            </a:fld>
            <a:endParaRPr lang="fr-BE"/>
          </a:p>
        </p:txBody>
      </p:sp>
      <p:grpSp>
        <p:nvGrpSpPr>
          <p:cNvPr id="35" name="Group 13"/>
          <p:cNvGrpSpPr/>
          <p:nvPr/>
        </p:nvGrpSpPr>
        <p:grpSpPr>
          <a:xfrm>
            <a:off x="444499" y="610724"/>
            <a:ext cx="8164731" cy="463420"/>
            <a:chOff x="444499" y="1136780"/>
            <a:chExt cx="8164731" cy="463420"/>
          </a:xfrm>
        </p:grpSpPr>
        <p:cxnSp>
          <p:nvCxnSpPr>
            <p:cNvPr id="3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1" name="Groupe 30"/>
          <p:cNvGrpSpPr/>
          <p:nvPr/>
        </p:nvGrpSpPr>
        <p:grpSpPr>
          <a:xfrm>
            <a:off x="447769" y="22555"/>
            <a:ext cx="8023374" cy="598133"/>
            <a:chOff x="447769" y="22555"/>
            <a:chExt cx="8023374" cy="598133"/>
          </a:xfrm>
        </p:grpSpPr>
        <p:sp>
          <p:nvSpPr>
            <p:cNvPr id="3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3"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4"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3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Freeform 9" descr="&lt;LOGICA_QUOTE_RIGHT&gt;"/>
            <p:cNvSpPr>
              <a:spLocks/>
            </p:cNvSpPr>
            <p:nvPr/>
          </p:nvSpPr>
          <p:spPr bwMode="gray">
            <a:xfrm>
              <a:off x="5463872"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6"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aphicFrame>
        <p:nvGraphicFramePr>
          <p:cNvPr id="40" name="Diagramme 39"/>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1" name="Diagramme 40"/>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4" name="Diagramme 43"/>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5" name="Diagramme 44"/>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9" name="Diagramme 48"/>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54" name="Connecteur droit avec flèche 53"/>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985573" y="2018570"/>
            <a:ext cx="100903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60" name="ZoneTexte 59"/>
          <p:cNvSpPr txBox="1"/>
          <p:nvPr/>
        </p:nvSpPr>
        <p:spPr>
          <a:xfrm>
            <a:off x="5148064" y="1708121"/>
            <a:ext cx="864096" cy="584775"/>
          </a:xfrm>
          <a:prstGeom prst="rect">
            <a:avLst/>
          </a:prstGeom>
          <a:noFill/>
        </p:spPr>
        <p:txBody>
          <a:bodyPr wrap="square" rtlCol="0">
            <a:spAutoFit/>
          </a:bodyPr>
          <a:lstStyle/>
          <a:p>
            <a:r>
              <a:rPr lang="fr-FR" sz="1600" dirty="0" smtClean="0">
                <a:solidFill>
                  <a:schemeClr val="tx2"/>
                </a:solidFill>
              </a:rPr>
              <a:t>Donnée </a:t>
            </a:r>
          </a:p>
          <a:p>
            <a:r>
              <a:rPr lang="fr-FR" sz="1600" dirty="0" smtClean="0">
                <a:solidFill>
                  <a:schemeClr val="tx2"/>
                </a:solidFill>
              </a:rPr>
              <a:t>   cible</a:t>
            </a:r>
            <a:endParaRPr lang="fr-FR" sz="1600" dirty="0">
              <a:solidFill>
                <a:schemeClr val="tx2"/>
              </a:solidFill>
            </a:endParaRPr>
          </a:p>
        </p:txBody>
      </p:sp>
      <p:graphicFrame>
        <p:nvGraphicFramePr>
          <p:cNvPr id="73" name="Diagramme 72"/>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3" name="ZoneTexte 12"/>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14" name="Rectangle 13"/>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en angle 26"/>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en angle 1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Diagramme 16"/>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9" name="Diagramme 18"/>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28" name="Connecteur en angle 27"/>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014691" y="1044989"/>
            <a:ext cx="3594539" cy="425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125014" y="2603345"/>
            <a:ext cx="5099948"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Image 47"/>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spTree>
    <p:extLst>
      <p:ext uri="{BB962C8B-B14F-4D97-AF65-F5344CB8AC3E}">
        <p14:creationId xmlns:p14="http://schemas.microsoft.com/office/powerpoint/2010/main" xmlns="" val="2475226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6" presetClass="entr" presetSubtype="21"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arn(inVertical)">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26</a:t>
            </a:fld>
            <a:endParaRPr lang="fr-BE">
              <a:solidFill>
                <a:prstClr val="black">
                  <a:tint val="75000"/>
                </a:prstClr>
              </a:solidFill>
            </a:endParaRPr>
          </a:p>
        </p:txBody>
      </p:sp>
      <p:sp>
        <p:nvSpPr>
          <p:cNvPr id="8" name="Rectangle 7"/>
          <p:cNvSpPr/>
          <p:nvPr/>
        </p:nvSpPr>
        <p:spPr>
          <a:xfrm>
            <a:off x="74967" y="-2996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pic>
        <p:nvPicPr>
          <p:cNvPr id="41" name="Image 4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45553" y="1361137"/>
            <a:ext cx="6596306" cy="3829693"/>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350212"/>
            <a:ext cx="2422469" cy="3824879"/>
          </a:xfrm>
          <a:prstGeom prst="rect">
            <a:avLst/>
          </a:prstGeom>
        </p:spPr>
      </p:pic>
      <p:sp>
        <p:nvSpPr>
          <p:cNvPr id="38" name="Rectangle à coins arrondis 37"/>
          <p:cNvSpPr/>
          <p:nvPr/>
        </p:nvSpPr>
        <p:spPr>
          <a:xfrm>
            <a:off x="-2397" y="2614579"/>
            <a:ext cx="2424866" cy="1102453"/>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6110445" y="1883194"/>
            <a:ext cx="1502659" cy="233923"/>
          </a:xfrm>
          <a:prstGeom prst="roundRect">
            <a:avLst>
              <a:gd name="adj" fmla="val 7470"/>
            </a:avLst>
          </a:prstGeom>
          <a:solidFill>
            <a:srgbClr val="FF0000">
              <a:alpha val="29000"/>
            </a:srgb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7051" y="1328845"/>
            <a:ext cx="2888110" cy="4357158"/>
          </a:xfrm>
          <a:prstGeom prst="rect">
            <a:avLst/>
          </a:prstGeom>
        </p:spPr>
      </p:pic>
      <p:sp>
        <p:nvSpPr>
          <p:cNvPr id="40" name="Rectangle à coins arrondis 39"/>
          <p:cNvSpPr/>
          <p:nvPr/>
        </p:nvSpPr>
        <p:spPr>
          <a:xfrm>
            <a:off x="204570" y="1862353"/>
            <a:ext cx="2539047" cy="3823649"/>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834008" y="1337547"/>
            <a:ext cx="6298241" cy="4333757"/>
          </a:xfrm>
          <a:prstGeom prst="rect">
            <a:avLst/>
          </a:prstGeom>
        </p:spPr>
      </p:pic>
      <p:sp>
        <p:nvSpPr>
          <p:cNvPr id="4" name="Rectangle 3"/>
          <p:cNvSpPr/>
          <p:nvPr/>
        </p:nvSpPr>
        <p:spPr>
          <a:xfrm>
            <a:off x="3035426" y="1773708"/>
            <a:ext cx="6006433" cy="24307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9" name="Connecteur droit avec flèche 8"/>
          <p:cNvCxnSpPr/>
          <p:nvPr/>
        </p:nvCxnSpPr>
        <p:spPr>
          <a:xfrm flipH="1" flipV="1">
            <a:off x="5463872" y="4204450"/>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515920" y="4646186"/>
            <a:ext cx="2960988" cy="646331"/>
          </a:xfrm>
          <a:prstGeom prst="rect">
            <a:avLst/>
          </a:prstGeom>
          <a:noFill/>
        </p:spPr>
        <p:txBody>
          <a:bodyPr wrap="square" rtlCol="0">
            <a:spAutoFit/>
          </a:bodyPr>
          <a:lstStyle/>
          <a:p>
            <a:pPr algn="ctr"/>
            <a:r>
              <a:rPr lang="fr-FR" b="1" dirty="0" smtClean="0">
                <a:solidFill>
                  <a:schemeClr val="tx2">
                    <a:lumMod val="50000"/>
                  </a:schemeClr>
                </a:solidFill>
              </a:rPr>
              <a:t>Les données de la dimension        «  rubrique Charge » </a:t>
            </a:r>
            <a:endParaRPr lang="fr-FR" b="1" dirty="0">
              <a:solidFill>
                <a:schemeClr val="tx2">
                  <a:lumMod val="50000"/>
                </a:schemeClr>
              </a:solidFill>
            </a:endParaRPr>
          </a:p>
        </p:txBody>
      </p:sp>
      <p:sp>
        <p:nvSpPr>
          <p:cNvPr id="44"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a:t>
            </a:r>
            <a:r>
              <a:rPr lang="fr-FR" sz="1400" b="1" dirty="0">
                <a:latin typeface="Agency FB" pitchFamily="34" charset="0"/>
                <a:ea typeface="+mj-ea"/>
                <a:cs typeface="+mj-cs"/>
              </a:rPr>
              <a:t>D</a:t>
            </a:r>
            <a:r>
              <a:rPr lang="fr-FR" sz="1400" b="1" dirty="0" smtClean="0">
                <a:latin typeface="Agency FB" pitchFamily="34" charset="0"/>
                <a:ea typeface="+mj-ea"/>
                <a:cs typeface="+mj-cs"/>
              </a:rPr>
              <a:t>imensions</a:t>
            </a:r>
            <a:endParaRPr lang="fr-FR" sz="1400" b="1" dirty="0">
              <a:latin typeface="Agency FB" pitchFamily="34" charset="0"/>
              <a:ea typeface="+mj-ea"/>
              <a:cs typeface="+mj-cs"/>
            </a:endParaRPr>
          </a:p>
        </p:txBody>
      </p:sp>
      <p:sp>
        <p:nvSpPr>
          <p:cNvPr id="47"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Tables </a:t>
            </a:r>
            <a:r>
              <a:rPr lang="fr-FR" sz="1400" dirty="0">
                <a:solidFill>
                  <a:schemeClr val="bg1">
                    <a:lumMod val="65000"/>
                  </a:schemeClr>
                </a:solidFill>
                <a:latin typeface="Agency FB" pitchFamily="34" charset="0"/>
                <a:ea typeface="+mj-ea"/>
                <a:cs typeface="+mj-cs"/>
              </a:rPr>
              <a:t>de fait</a:t>
            </a:r>
          </a:p>
        </p:txBody>
      </p:sp>
      <p:sp>
        <p:nvSpPr>
          <p:cNvPr id="49" name="Freeform 9" descr="&lt;LOGICA_QUOTE_RIGHT&gt;"/>
          <p:cNvSpPr>
            <a:spLocks/>
          </p:cNvSpPr>
          <p:nvPr/>
        </p:nvSpPr>
        <p:spPr bwMode="gray">
          <a:xfrm>
            <a:off x="5379531" y="3376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Freeform 9" descr="&lt;LOGICA_QUOTE_RIGHT&gt;"/>
          <p:cNvSpPr>
            <a:spLocks/>
          </p:cNvSpPr>
          <p:nvPr/>
        </p:nvSpPr>
        <p:spPr bwMode="gray">
          <a:xfrm>
            <a:off x="1691680" y="65584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524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fmla="#ppt_w*sin(2.5*pi*$)">
                                          <p:val>
                                            <p:fltVal val="0"/>
                                          </p:val>
                                        </p:tav>
                                        <p:tav tm="100000">
                                          <p:val>
                                            <p:fltVal val="1"/>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1000" fill="hold"/>
                                        <p:tgtEl>
                                          <p:spTgt spid="51"/>
                                        </p:tgtEl>
                                        <p:attrNameLst>
                                          <p:attrName>ppt_w</p:attrName>
                                        </p:attrNameLst>
                                      </p:cBhvr>
                                      <p:tavLst>
                                        <p:tav tm="0" fmla="#ppt_w*sin(2.5*pi*$)">
                                          <p:val>
                                            <p:fltVal val="0"/>
                                          </p:val>
                                        </p:tav>
                                        <p:tav tm="100000">
                                          <p:val>
                                            <p:fltVal val="1"/>
                                          </p:val>
                                        </p:tav>
                                      </p:tavLst>
                                    </p:anim>
                                    <p:anim calcmode="lin" valueType="num">
                                      <p:cBhvr>
                                        <p:cTn id="12" dur="10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par>
                                <p:cTn id="37" presetID="22" presetClass="exit" presetSubtype="4" fill="hold" grpId="1" nodeType="withEffect">
                                  <p:stCondLst>
                                    <p:cond delay="0"/>
                                  </p:stCondLst>
                                  <p:childTnLst>
                                    <p:animEffect transition="out" filter="wipe(down)">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par>
                          <p:cTn id="46" fill="hold">
                            <p:stCondLst>
                              <p:cond delay="500"/>
                            </p:stCondLst>
                            <p:childTnLst>
                              <p:par>
                                <p:cTn id="47" presetID="16" presetClass="entr" presetSubtype="21"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500"/>
                                        <p:tgtEl>
                                          <p:spTgt spid="40"/>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7" grpId="0" animBg="1"/>
      <p:bldP spid="37" grpId="1" animBg="1"/>
      <p:bldP spid="40" grpId="0" animBg="1"/>
      <p:bldP spid="4" grpId="0" animBg="1"/>
      <p:bldP spid="10" grpId="0"/>
      <p:bldP spid="50" grpId="0" animBg="1"/>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1834"/>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67941" y="1381294"/>
            <a:ext cx="6721531" cy="3749823"/>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35163" y="1357169"/>
            <a:ext cx="6708837" cy="3787151"/>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27</a:t>
            </a:fld>
            <a:endParaRPr lang="fr-BE">
              <a:solidFill>
                <a:prstClr val="black">
                  <a:tint val="75000"/>
                </a:prstClr>
              </a:solidFill>
            </a:endParaRPr>
          </a:p>
        </p:txBody>
      </p:sp>
      <p:pic>
        <p:nvPicPr>
          <p:cNvPr id="37" name="Image 3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0" y="1350212"/>
            <a:ext cx="2422469" cy="3824879"/>
          </a:xfrm>
          <a:prstGeom prst="rect">
            <a:avLst/>
          </a:prstGeom>
        </p:spPr>
      </p:pic>
      <p:sp>
        <p:nvSpPr>
          <p:cNvPr id="38" name="Rectangle à coins arrondis 37"/>
          <p:cNvSpPr/>
          <p:nvPr/>
        </p:nvSpPr>
        <p:spPr>
          <a:xfrm>
            <a:off x="12346" y="3717032"/>
            <a:ext cx="2410123" cy="64807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409803" y="1350104"/>
            <a:ext cx="6776059" cy="3801279"/>
          </a:xfrm>
          <a:prstGeom prst="rect">
            <a:avLst/>
          </a:prstGeom>
        </p:spPr>
      </p:pic>
      <p:sp>
        <p:nvSpPr>
          <p:cNvPr id="47" name="Rectangle à coins arrondis 46"/>
          <p:cNvSpPr/>
          <p:nvPr/>
        </p:nvSpPr>
        <p:spPr>
          <a:xfrm>
            <a:off x="6188286" y="2355957"/>
            <a:ext cx="2955714" cy="544835"/>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p:cNvCxnSpPr/>
          <p:nvPr/>
        </p:nvCxnSpPr>
        <p:spPr>
          <a:xfrm flipH="1" flipV="1">
            <a:off x="7020272" y="2934326"/>
            <a:ext cx="360040" cy="566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6502077" y="3495163"/>
            <a:ext cx="2124613" cy="369332"/>
          </a:xfrm>
          <a:prstGeom prst="rect">
            <a:avLst/>
          </a:prstGeom>
          <a:noFill/>
        </p:spPr>
        <p:txBody>
          <a:bodyPr wrap="square" rtlCol="0">
            <a:spAutoFit/>
          </a:bodyPr>
          <a:lstStyle/>
          <a:p>
            <a:r>
              <a:rPr lang="fr-FR" b="1" dirty="0" smtClean="0">
                <a:solidFill>
                  <a:schemeClr val="tx2">
                    <a:lumMod val="50000"/>
                  </a:schemeClr>
                </a:solidFill>
              </a:rPr>
              <a:t>Calcul des mesures</a:t>
            </a:r>
            <a:endParaRPr lang="fr-FR" b="1" dirty="0">
              <a:solidFill>
                <a:schemeClr val="tx2">
                  <a:lumMod val="50000"/>
                </a:scheme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22555"/>
            <a:ext cx="8023374" cy="598133"/>
            <a:chOff x="447769" y="22555"/>
            <a:chExt cx="8023374" cy="598133"/>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5364088"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52" name="Rectangle à coins arrondis 51"/>
          <p:cNvSpPr/>
          <p:nvPr/>
        </p:nvSpPr>
        <p:spPr>
          <a:xfrm>
            <a:off x="6065792" y="168362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à coins arrondis 52"/>
          <p:cNvSpPr/>
          <p:nvPr/>
        </p:nvSpPr>
        <p:spPr>
          <a:xfrm>
            <a:off x="7226243" y="168909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à coins arrondis 53"/>
          <p:cNvSpPr/>
          <p:nvPr/>
        </p:nvSpPr>
        <p:spPr>
          <a:xfrm>
            <a:off x="6146123" y="1857390"/>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Image 5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434815" y="1367207"/>
            <a:ext cx="6714429" cy="3799100"/>
          </a:xfrm>
          <a:prstGeom prst="rect">
            <a:avLst/>
          </a:prstGeom>
        </p:spPr>
      </p:pic>
      <p:sp>
        <p:nvSpPr>
          <p:cNvPr id="56" name="Rectangle à coins arrondis 55"/>
          <p:cNvSpPr/>
          <p:nvPr/>
        </p:nvSpPr>
        <p:spPr>
          <a:xfrm>
            <a:off x="6229029" y="1678742"/>
            <a:ext cx="1871363" cy="165445"/>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463162" y="1350104"/>
            <a:ext cx="6722700" cy="3813183"/>
          </a:xfrm>
          <a:prstGeom prst="rect">
            <a:avLst/>
          </a:prstGeom>
        </p:spPr>
      </p:pic>
      <p:sp>
        <p:nvSpPr>
          <p:cNvPr id="58" name="Rectangle à coins arrondis 57"/>
          <p:cNvSpPr/>
          <p:nvPr/>
        </p:nvSpPr>
        <p:spPr>
          <a:xfrm>
            <a:off x="2614311" y="1756997"/>
            <a:ext cx="6367042" cy="2203484"/>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flipH="1" flipV="1">
            <a:off x="5385982" y="3967546"/>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4211960" y="4409282"/>
            <a:ext cx="3187058" cy="646331"/>
          </a:xfrm>
          <a:prstGeom prst="rect">
            <a:avLst/>
          </a:prstGeom>
          <a:noFill/>
        </p:spPr>
        <p:txBody>
          <a:bodyPr wrap="square" rtlCol="0">
            <a:spAutoFit/>
          </a:bodyPr>
          <a:lstStyle/>
          <a:p>
            <a:pPr algn="ctr"/>
            <a:r>
              <a:rPr lang="fr-FR" b="1" dirty="0" smtClean="0">
                <a:solidFill>
                  <a:schemeClr val="tx2">
                    <a:lumMod val="50000"/>
                  </a:schemeClr>
                </a:solidFill>
              </a:rPr>
              <a:t>Les données de la table de fait    «  Budget de fonctionnement » </a:t>
            </a:r>
            <a:endParaRPr lang="fr-FR" b="1" dirty="0">
              <a:solidFill>
                <a:schemeClr val="tx2">
                  <a:lumMod val="50000"/>
                </a:schemeClr>
              </a:solidFill>
            </a:endParaRPr>
          </a:p>
        </p:txBody>
      </p:sp>
      <p:pic>
        <p:nvPicPr>
          <p:cNvPr id="61" name="Image 6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459053" y="1350104"/>
            <a:ext cx="6684948" cy="3860217"/>
          </a:xfrm>
          <a:prstGeom prst="rect">
            <a:avLst/>
          </a:prstGeom>
        </p:spPr>
      </p:pic>
      <p:sp>
        <p:nvSpPr>
          <p:cNvPr id="62" name="Rectangle à coins arrondis 61"/>
          <p:cNvSpPr/>
          <p:nvPr/>
        </p:nvSpPr>
        <p:spPr>
          <a:xfrm>
            <a:off x="6259302" y="1680475"/>
            <a:ext cx="1452092" cy="16371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3425" y="1350213"/>
            <a:ext cx="2462477" cy="3867592"/>
          </a:xfrm>
          <a:prstGeom prst="rect">
            <a:avLst/>
          </a:prstGeom>
        </p:spPr>
      </p:pic>
      <p:sp>
        <p:nvSpPr>
          <p:cNvPr id="64" name="Rectangle à coins arrondis 63"/>
          <p:cNvSpPr/>
          <p:nvPr/>
        </p:nvSpPr>
        <p:spPr>
          <a:xfrm>
            <a:off x="24607" y="1775717"/>
            <a:ext cx="1163018" cy="285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Dimensions</a:t>
            </a:r>
            <a:endParaRPr lang="fr-FR" sz="1400" dirty="0">
              <a:solidFill>
                <a:schemeClr val="bg1">
                  <a:lumMod val="65000"/>
                </a:schemeClr>
              </a:solidFill>
              <a:latin typeface="Agency FB" pitchFamily="34" charset="0"/>
              <a:ea typeface="+mj-ea"/>
              <a:cs typeface="+mj-cs"/>
            </a:endParaRPr>
          </a:p>
        </p:txBody>
      </p:sp>
      <p:sp>
        <p:nvSpPr>
          <p:cNvPr id="50"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Tables de fait</a:t>
            </a:r>
            <a:endParaRPr lang="fr-FR" sz="1400" b="1" dirty="0">
              <a:latin typeface="Agency FB" pitchFamily="34" charset="0"/>
              <a:ea typeface="+mj-ea"/>
              <a:cs typeface="+mj-cs"/>
            </a:endParaRPr>
          </a:p>
        </p:txBody>
      </p:sp>
      <p:sp>
        <p:nvSpPr>
          <p:cNvPr id="67" name="Freeform 9" descr="&lt;LOGICA_QUOTE_RIGHT&gt;"/>
          <p:cNvSpPr>
            <a:spLocks/>
          </p:cNvSpPr>
          <p:nvPr/>
        </p:nvSpPr>
        <p:spPr bwMode="gray">
          <a:xfrm>
            <a:off x="2932397" y="65475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5" descr="&lt;LOGICA_QUOTE_LEFT&gt;"/>
          <p:cNvSpPr>
            <a:spLocks/>
          </p:cNvSpPr>
          <p:nvPr/>
        </p:nvSpPr>
        <p:spPr bwMode="gray">
          <a:xfrm>
            <a:off x="1894318" y="65836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10608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1000" fill="hold"/>
                                        <p:tgtEl>
                                          <p:spTgt spid="68"/>
                                        </p:tgtEl>
                                        <p:attrNameLst>
                                          <p:attrName>ppt_w</p:attrName>
                                        </p:attrNameLst>
                                      </p:cBhvr>
                                      <p:tavLst>
                                        <p:tav tm="0" fmla="#ppt_w*sin(2.5*pi*$)">
                                          <p:val>
                                            <p:fltVal val="0"/>
                                          </p:val>
                                        </p:tav>
                                        <p:tav tm="100000">
                                          <p:val>
                                            <p:fltVal val="1"/>
                                          </p:val>
                                        </p:tav>
                                      </p:tavLst>
                                    </p:anim>
                                    <p:anim calcmode="lin" valueType="num">
                                      <p:cBhvr>
                                        <p:cTn id="8" dur="1000" fill="hold"/>
                                        <p:tgtEl>
                                          <p:spTgt spid="68"/>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6" presetClass="entr" presetSubtype="21"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arn(inVertic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inVertical)">
                                      <p:cBhvr>
                                        <p:cTn id="40" dur="500"/>
                                        <p:tgtEl>
                                          <p:spTgt spid="47"/>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1" fill="hold" nodeType="clickEffect">
                                  <p:stCondLst>
                                    <p:cond delay="0"/>
                                  </p:stCondLst>
                                  <p:childTnLst>
                                    <p:anim calcmode="lin" valueType="num">
                                      <p:cBhvr additive="base">
                                        <p:cTn id="51" dur="500"/>
                                        <p:tgtEl>
                                          <p:spTgt spid="46"/>
                                        </p:tgtEl>
                                        <p:attrNameLst>
                                          <p:attrName>ppt_x</p:attrName>
                                        </p:attrNameLst>
                                      </p:cBhvr>
                                      <p:tavLst>
                                        <p:tav tm="0">
                                          <p:val>
                                            <p:strVal val="ppt_x"/>
                                          </p:val>
                                        </p:tav>
                                        <p:tav tm="100000">
                                          <p:val>
                                            <p:strVal val="ppt_x"/>
                                          </p:val>
                                        </p:tav>
                                      </p:tavLst>
                                    </p:anim>
                                    <p:anim calcmode="lin" valueType="num">
                                      <p:cBhvr additive="base">
                                        <p:cTn id="52" dur="500"/>
                                        <p:tgtEl>
                                          <p:spTgt spid="46"/>
                                        </p:tgtEl>
                                        <p:attrNameLst>
                                          <p:attrName>ppt_y</p:attrName>
                                        </p:attrNameLst>
                                      </p:cBhvr>
                                      <p:tavLst>
                                        <p:tav tm="0">
                                          <p:val>
                                            <p:strVal val="ppt_y"/>
                                          </p:val>
                                        </p:tav>
                                        <p:tav tm="100000">
                                          <p:val>
                                            <p:strVal val="0-ppt_h/2"/>
                                          </p:val>
                                        </p:tav>
                                      </p:tavLst>
                                    </p:anim>
                                    <p:set>
                                      <p:cBhvr>
                                        <p:cTn id="53" dur="1" fill="hold">
                                          <p:stCondLst>
                                            <p:cond delay="499"/>
                                          </p:stCondLst>
                                        </p:cTn>
                                        <p:tgtEl>
                                          <p:spTgt spid="46"/>
                                        </p:tgtEl>
                                        <p:attrNameLst>
                                          <p:attrName>style.visibility</p:attrName>
                                        </p:attrNameLst>
                                      </p:cBhvr>
                                      <p:to>
                                        <p:strVal val="hidden"/>
                                      </p:to>
                                    </p:set>
                                  </p:childTnLst>
                                </p:cTn>
                              </p:par>
                              <p:par>
                                <p:cTn id="54" presetID="2" presetClass="exit" presetSubtype="1" fill="hold" grpId="1" nodeType="withEffect">
                                  <p:stCondLst>
                                    <p:cond delay="0"/>
                                  </p:stCondLst>
                                  <p:childTnLst>
                                    <p:anim calcmode="lin" valueType="num">
                                      <p:cBhvr additive="base">
                                        <p:cTn id="55" dur="500"/>
                                        <p:tgtEl>
                                          <p:spTgt spid="47"/>
                                        </p:tgtEl>
                                        <p:attrNameLst>
                                          <p:attrName>ppt_x</p:attrName>
                                        </p:attrNameLst>
                                      </p:cBhvr>
                                      <p:tavLst>
                                        <p:tav tm="0">
                                          <p:val>
                                            <p:strVal val="ppt_x"/>
                                          </p:val>
                                        </p:tav>
                                        <p:tav tm="100000">
                                          <p:val>
                                            <p:strVal val="ppt_x"/>
                                          </p:val>
                                        </p:tav>
                                      </p:tavLst>
                                    </p:anim>
                                    <p:anim calcmode="lin" valueType="num">
                                      <p:cBhvr additive="base">
                                        <p:cTn id="56" dur="500"/>
                                        <p:tgtEl>
                                          <p:spTgt spid="47"/>
                                        </p:tgtEl>
                                        <p:attrNameLst>
                                          <p:attrName>ppt_y</p:attrName>
                                        </p:attrNameLst>
                                      </p:cBhvr>
                                      <p:tavLst>
                                        <p:tav tm="0">
                                          <p:val>
                                            <p:strVal val="ppt_y"/>
                                          </p:val>
                                        </p:tav>
                                        <p:tav tm="100000">
                                          <p:val>
                                            <p:strVal val="0-ppt_h/2"/>
                                          </p:val>
                                        </p:tav>
                                      </p:tavLst>
                                    </p:anim>
                                    <p:set>
                                      <p:cBhvr>
                                        <p:cTn id="57" dur="1" fill="hold">
                                          <p:stCondLst>
                                            <p:cond delay="499"/>
                                          </p:stCondLst>
                                        </p:cTn>
                                        <p:tgtEl>
                                          <p:spTgt spid="47"/>
                                        </p:tgtEl>
                                        <p:attrNameLst>
                                          <p:attrName>style.visibility</p:attrName>
                                        </p:attrNameLst>
                                      </p:cBhvr>
                                      <p:to>
                                        <p:strVal val="hidden"/>
                                      </p:to>
                                    </p:set>
                                  </p:childTnLst>
                                </p:cTn>
                              </p:par>
                              <p:par>
                                <p:cTn id="58" presetID="2" presetClass="exit" presetSubtype="1" fill="hold" nodeType="withEffect">
                                  <p:stCondLst>
                                    <p:cond delay="0"/>
                                  </p:stCondLst>
                                  <p:childTnLst>
                                    <p:anim calcmode="lin" valueType="num">
                                      <p:cBhvr additive="base">
                                        <p:cTn id="59" dur="500"/>
                                        <p:tgtEl>
                                          <p:spTgt spid="49"/>
                                        </p:tgtEl>
                                        <p:attrNameLst>
                                          <p:attrName>ppt_x</p:attrName>
                                        </p:attrNameLst>
                                      </p:cBhvr>
                                      <p:tavLst>
                                        <p:tav tm="0">
                                          <p:val>
                                            <p:strVal val="ppt_x"/>
                                          </p:val>
                                        </p:tav>
                                        <p:tav tm="100000">
                                          <p:val>
                                            <p:strVal val="ppt_x"/>
                                          </p:val>
                                        </p:tav>
                                      </p:tavLst>
                                    </p:anim>
                                    <p:anim calcmode="lin" valueType="num">
                                      <p:cBhvr additive="base">
                                        <p:cTn id="60" dur="500"/>
                                        <p:tgtEl>
                                          <p:spTgt spid="49"/>
                                        </p:tgtEl>
                                        <p:attrNameLst>
                                          <p:attrName>ppt_y</p:attrName>
                                        </p:attrNameLst>
                                      </p:cBhvr>
                                      <p:tavLst>
                                        <p:tav tm="0">
                                          <p:val>
                                            <p:strVal val="ppt_y"/>
                                          </p:val>
                                        </p:tav>
                                        <p:tav tm="100000">
                                          <p:val>
                                            <p:strVal val="0-ppt_h/2"/>
                                          </p:val>
                                        </p:tav>
                                      </p:tavLst>
                                    </p:anim>
                                    <p:set>
                                      <p:cBhvr>
                                        <p:cTn id="61" dur="1" fill="hold">
                                          <p:stCondLst>
                                            <p:cond delay="499"/>
                                          </p:stCondLst>
                                        </p:cTn>
                                        <p:tgtEl>
                                          <p:spTgt spid="49"/>
                                        </p:tgtEl>
                                        <p:attrNameLst>
                                          <p:attrName>style.visibility</p:attrName>
                                        </p:attrNameLst>
                                      </p:cBhvr>
                                      <p:to>
                                        <p:strVal val="hidden"/>
                                      </p:to>
                                    </p:set>
                                  </p:childTnLst>
                                </p:cTn>
                              </p:par>
                              <p:par>
                                <p:cTn id="62" presetID="2" presetClass="exit" presetSubtype="1" fill="hold" grpId="1" nodeType="withEffect">
                                  <p:stCondLst>
                                    <p:cond delay="0"/>
                                  </p:stCondLst>
                                  <p:childTnLst>
                                    <p:anim calcmode="lin" valueType="num">
                                      <p:cBhvr additive="base">
                                        <p:cTn id="63" dur="500"/>
                                        <p:tgtEl>
                                          <p:spTgt spid="51"/>
                                        </p:tgtEl>
                                        <p:attrNameLst>
                                          <p:attrName>ppt_x</p:attrName>
                                        </p:attrNameLst>
                                      </p:cBhvr>
                                      <p:tavLst>
                                        <p:tav tm="0">
                                          <p:val>
                                            <p:strVal val="ppt_x"/>
                                          </p:val>
                                        </p:tav>
                                        <p:tav tm="100000">
                                          <p:val>
                                            <p:strVal val="ppt_x"/>
                                          </p:val>
                                        </p:tav>
                                      </p:tavLst>
                                    </p:anim>
                                    <p:anim calcmode="lin" valueType="num">
                                      <p:cBhvr additive="base">
                                        <p:cTn id="64" dur="500"/>
                                        <p:tgtEl>
                                          <p:spTgt spid="51"/>
                                        </p:tgtEl>
                                        <p:attrNameLst>
                                          <p:attrName>ppt_y</p:attrName>
                                        </p:attrNameLst>
                                      </p:cBhvr>
                                      <p:tavLst>
                                        <p:tav tm="0">
                                          <p:val>
                                            <p:strVal val="ppt_y"/>
                                          </p:val>
                                        </p:tav>
                                        <p:tav tm="100000">
                                          <p:val>
                                            <p:strVal val="0-ppt_h/2"/>
                                          </p:val>
                                        </p:tav>
                                      </p:tavLst>
                                    </p:anim>
                                    <p:set>
                                      <p:cBhvr>
                                        <p:cTn id="65" dur="1" fill="hold">
                                          <p:stCondLst>
                                            <p:cond delay="499"/>
                                          </p:stCondLst>
                                        </p:cTn>
                                        <p:tgtEl>
                                          <p:spTgt spid="51"/>
                                        </p:tgtEl>
                                        <p:attrNameLst>
                                          <p:attrName>style.visibility</p:attrName>
                                        </p:attrNameLst>
                                      </p:cBhvr>
                                      <p:to>
                                        <p:strVal val="hidden"/>
                                      </p:to>
                                    </p:set>
                                  </p:childTnLst>
                                </p:cTn>
                              </p:par>
                              <p:par>
                                <p:cTn id="66" presetID="2" presetClass="exit" presetSubtype="1" fill="hold" grpId="1" nodeType="withEffect">
                                  <p:stCondLst>
                                    <p:cond delay="0"/>
                                  </p:stCondLst>
                                  <p:childTnLst>
                                    <p:anim calcmode="lin" valueType="num">
                                      <p:cBhvr additive="base">
                                        <p:cTn id="67" dur="500"/>
                                        <p:tgtEl>
                                          <p:spTgt spid="52"/>
                                        </p:tgtEl>
                                        <p:attrNameLst>
                                          <p:attrName>ppt_x</p:attrName>
                                        </p:attrNameLst>
                                      </p:cBhvr>
                                      <p:tavLst>
                                        <p:tav tm="0">
                                          <p:val>
                                            <p:strVal val="ppt_x"/>
                                          </p:val>
                                        </p:tav>
                                        <p:tav tm="100000">
                                          <p:val>
                                            <p:strVal val="ppt_x"/>
                                          </p:val>
                                        </p:tav>
                                      </p:tavLst>
                                    </p:anim>
                                    <p:anim calcmode="lin" valueType="num">
                                      <p:cBhvr additive="base">
                                        <p:cTn id="68" dur="500"/>
                                        <p:tgtEl>
                                          <p:spTgt spid="52"/>
                                        </p:tgtEl>
                                        <p:attrNameLst>
                                          <p:attrName>ppt_y</p:attrName>
                                        </p:attrNameLst>
                                      </p:cBhvr>
                                      <p:tavLst>
                                        <p:tav tm="0">
                                          <p:val>
                                            <p:strVal val="ppt_y"/>
                                          </p:val>
                                        </p:tav>
                                        <p:tav tm="100000">
                                          <p:val>
                                            <p:strVal val="0-ppt_h/2"/>
                                          </p:val>
                                        </p:tav>
                                      </p:tavLst>
                                    </p:anim>
                                    <p:set>
                                      <p:cBhvr>
                                        <p:cTn id="69" dur="1" fill="hold">
                                          <p:stCondLst>
                                            <p:cond delay="499"/>
                                          </p:stCondLst>
                                        </p:cTn>
                                        <p:tgtEl>
                                          <p:spTgt spid="52"/>
                                        </p:tgtEl>
                                        <p:attrNameLst>
                                          <p:attrName>style.visibility</p:attrName>
                                        </p:attrNameLst>
                                      </p:cBhvr>
                                      <p:to>
                                        <p:strVal val="hidden"/>
                                      </p:to>
                                    </p:set>
                                  </p:childTnLst>
                                </p:cTn>
                              </p:par>
                            </p:childTnLst>
                          </p:cTn>
                        </p:par>
                        <p:par>
                          <p:cTn id="70" fill="hold">
                            <p:stCondLst>
                              <p:cond delay="500"/>
                            </p:stCondLst>
                            <p:childTnLst>
                              <p:par>
                                <p:cTn id="71" presetID="42" presetClass="entr" presetSubtype="0" fill="hold"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1500"/>
                            </p:stCondLst>
                            <p:childTnLst>
                              <p:par>
                                <p:cTn id="77" presetID="16" presetClass="entr" presetSubtype="21"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barn(inVertical)">
                                      <p:cBhvr>
                                        <p:cTn id="79" dur="500"/>
                                        <p:tgtEl>
                                          <p:spTgt spid="58"/>
                                        </p:tgtEl>
                                      </p:cBhvr>
                                    </p:animEffect>
                                  </p:childTnLst>
                                </p:cTn>
                              </p:par>
                            </p:childTnLst>
                          </p:cTn>
                        </p:par>
                        <p:par>
                          <p:cTn id="80" fill="hold">
                            <p:stCondLst>
                              <p:cond delay="2000"/>
                            </p:stCondLst>
                            <p:childTnLst>
                              <p:par>
                                <p:cTn id="81" presetID="22" presetClass="entr" presetSubtype="4" fill="hold"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wipe(down)">
                                      <p:cBhvr>
                                        <p:cTn id="83" dur="500"/>
                                        <p:tgtEl>
                                          <p:spTgt spid="5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down)">
                                      <p:cBhvr>
                                        <p:cTn id="86" dur="500"/>
                                        <p:tgtEl>
                                          <p:spTgt spid="6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1" fill="hold" nodeType="clickEffect">
                                  <p:stCondLst>
                                    <p:cond delay="0"/>
                                  </p:stCondLst>
                                  <p:childTnLst>
                                    <p:anim calcmode="lin" valueType="num">
                                      <p:cBhvr additive="base">
                                        <p:cTn id="90" dur="500"/>
                                        <p:tgtEl>
                                          <p:spTgt spid="57"/>
                                        </p:tgtEl>
                                        <p:attrNameLst>
                                          <p:attrName>ppt_x</p:attrName>
                                        </p:attrNameLst>
                                      </p:cBhvr>
                                      <p:tavLst>
                                        <p:tav tm="0">
                                          <p:val>
                                            <p:strVal val="ppt_x"/>
                                          </p:val>
                                        </p:tav>
                                        <p:tav tm="100000">
                                          <p:val>
                                            <p:strVal val="ppt_x"/>
                                          </p:val>
                                        </p:tav>
                                      </p:tavLst>
                                    </p:anim>
                                    <p:anim calcmode="lin" valueType="num">
                                      <p:cBhvr additive="base">
                                        <p:cTn id="91" dur="500"/>
                                        <p:tgtEl>
                                          <p:spTgt spid="57"/>
                                        </p:tgtEl>
                                        <p:attrNameLst>
                                          <p:attrName>ppt_y</p:attrName>
                                        </p:attrNameLst>
                                      </p:cBhvr>
                                      <p:tavLst>
                                        <p:tav tm="0">
                                          <p:val>
                                            <p:strVal val="ppt_y"/>
                                          </p:val>
                                        </p:tav>
                                        <p:tav tm="100000">
                                          <p:val>
                                            <p:strVal val="0-ppt_h/2"/>
                                          </p:val>
                                        </p:tav>
                                      </p:tavLst>
                                    </p:anim>
                                    <p:set>
                                      <p:cBhvr>
                                        <p:cTn id="92" dur="1" fill="hold">
                                          <p:stCondLst>
                                            <p:cond delay="499"/>
                                          </p:stCondLst>
                                        </p:cTn>
                                        <p:tgtEl>
                                          <p:spTgt spid="57"/>
                                        </p:tgtEl>
                                        <p:attrNameLst>
                                          <p:attrName>style.visibility</p:attrName>
                                        </p:attrNameLst>
                                      </p:cBhvr>
                                      <p:to>
                                        <p:strVal val="hidden"/>
                                      </p:to>
                                    </p:set>
                                  </p:childTnLst>
                                </p:cTn>
                              </p:par>
                              <p:par>
                                <p:cTn id="93" presetID="2" presetClass="exit" presetSubtype="1" fill="hold" grpId="1" nodeType="withEffect">
                                  <p:stCondLst>
                                    <p:cond delay="0"/>
                                  </p:stCondLst>
                                  <p:childTnLst>
                                    <p:anim calcmode="lin" valueType="num">
                                      <p:cBhvr additive="base">
                                        <p:cTn id="94" dur="500"/>
                                        <p:tgtEl>
                                          <p:spTgt spid="58"/>
                                        </p:tgtEl>
                                        <p:attrNameLst>
                                          <p:attrName>ppt_x</p:attrName>
                                        </p:attrNameLst>
                                      </p:cBhvr>
                                      <p:tavLst>
                                        <p:tav tm="0">
                                          <p:val>
                                            <p:strVal val="ppt_x"/>
                                          </p:val>
                                        </p:tav>
                                        <p:tav tm="100000">
                                          <p:val>
                                            <p:strVal val="ppt_x"/>
                                          </p:val>
                                        </p:tav>
                                      </p:tavLst>
                                    </p:anim>
                                    <p:anim calcmode="lin" valueType="num">
                                      <p:cBhvr additive="base">
                                        <p:cTn id="95" dur="500"/>
                                        <p:tgtEl>
                                          <p:spTgt spid="58"/>
                                        </p:tgtEl>
                                        <p:attrNameLst>
                                          <p:attrName>ppt_y</p:attrName>
                                        </p:attrNameLst>
                                      </p:cBhvr>
                                      <p:tavLst>
                                        <p:tav tm="0">
                                          <p:val>
                                            <p:strVal val="ppt_y"/>
                                          </p:val>
                                        </p:tav>
                                        <p:tav tm="100000">
                                          <p:val>
                                            <p:strVal val="0-ppt_h/2"/>
                                          </p:val>
                                        </p:tav>
                                      </p:tavLst>
                                    </p:anim>
                                    <p:set>
                                      <p:cBhvr>
                                        <p:cTn id="96" dur="1" fill="hold">
                                          <p:stCondLst>
                                            <p:cond delay="499"/>
                                          </p:stCondLst>
                                        </p:cTn>
                                        <p:tgtEl>
                                          <p:spTgt spid="58"/>
                                        </p:tgtEl>
                                        <p:attrNameLst>
                                          <p:attrName>style.visibility</p:attrName>
                                        </p:attrNameLst>
                                      </p:cBhvr>
                                      <p:to>
                                        <p:strVal val="hidden"/>
                                      </p:to>
                                    </p:set>
                                  </p:childTnLst>
                                </p:cTn>
                              </p:par>
                              <p:par>
                                <p:cTn id="97" presetID="2" presetClass="exit" presetSubtype="1" fill="hold" nodeType="withEffect">
                                  <p:stCondLst>
                                    <p:cond delay="0"/>
                                  </p:stCondLst>
                                  <p:childTnLst>
                                    <p:anim calcmode="lin" valueType="num">
                                      <p:cBhvr additive="base">
                                        <p:cTn id="98" dur="500"/>
                                        <p:tgtEl>
                                          <p:spTgt spid="59"/>
                                        </p:tgtEl>
                                        <p:attrNameLst>
                                          <p:attrName>ppt_x</p:attrName>
                                        </p:attrNameLst>
                                      </p:cBhvr>
                                      <p:tavLst>
                                        <p:tav tm="0">
                                          <p:val>
                                            <p:strVal val="ppt_x"/>
                                          </p:val>
                                        </p:tav>
                                        <p:tav tm="100000">
                                          <p:val>
                                            <p:strVal val="ppt_x"/>
                                          </p:val>
                                        </p:tav>
                                      </p:tavLst>
                                    </p:anim>
                                    <p:anim calcmode="lin" valueType="num">
                                      <p:cBhvr additive="base">
                                        <p:cTn id="99" dur="500"/>
                                        <p:tgtEl>
                                          <p:spTgt spid="59"/>
                                        </p:tgtEl>
                                        <p:attrNameLst>
                                          <p:attrName>ppt_y</p:attrName>
                                        </p:attrNameLst>
                                      </p:cBhvr>
                                      <p:tavLst>
                                        <p:tav tm="0">
                                          <p:val>
                                            <p:strVal val="ppt_y"/>
                                          </p:val>
                                        </p:tav>
                                        <p:tav tm="100000">
                                          <p:val>
                                            <p:strVal val="0-ppt_h/2"/>
                                          </p:val>
                                        </p:tav>
                                      </p:tavLst>
                                    </p:anim>
                                    <p:set>
                                      <p:cBhvr>
                                        <p:cTn id="100" dur="1" fill="hold">
                                          <p:stCondLst>
                                            <p:cond delay="499"/>
                                          </p:stCondLst>
                                        </p:cTn>
                                        <p:tgtEl>
                                          <p:spTgt spid="5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additive="base">
                                        <p:cTn id="102" dur="500"/>
                                        <p:tgtEl>
                                          <p:spTgt spid="60"/>
                                        </p:tgtEl>
                                        <p:attrNameLst>
                                          <p:attrName>ppt_x</p:attrName>
                                        </p:attrNameLst>
                                      </p:cBhvr>
                                      <p:tavLst>
                                        <p:tav tm="0">
                                          <p:val>
                                            <p:strVal val="ppt_x"/>
                                          </p:val>
                                        </p:tav>
                                        <p:tav tm="100000">
                                          <p:val>
                                            <p:strVal val="ppt_x"/>
                                          </p:val>
                                        </p:tav>
                                      </p:tavLst>
                                    </p:anim>
                                    <p:anim calcmode="lin" valueType="num">
                                      <p:cBhvr additive="base">
                                        <p:cTn id="103" dur="500"/>
                                        <p:tgtEl>
                                          <p:spTgt spid="60"/>
                                        </p:tgtEl>
                                        <p:attrNameLst>
                                          <p:attrName>ppt_y</p:attrName>
                                        </p:attrNameLst>
                                      </p:cBhvr>
                                      <p:tavLst>
                                        <p:tav tm="0">
                                          <p:val>
                                            <p:strVal val="ppt_y"/>
                                          </p:val>
                                        </p:tav>
                                        <p:tav tm="100000">
                                          <p:val>
                                            <p:strVal val="0-ppt_h/2"/>
                                          </p:val>
                                        </p:tav>
                                      </p:tavLst>
                                    </p:anim>
                                    <p:set>
                                      <p:cBhvr>
                                        <p:cTn id="104" dur="1" fill="hold">
                                          <p:stCondLst>
                                            <p:cond delay="499"/>
                                          </p:stCondLst>
                                        </p:cTn>
                                        <p:tgtEl>
                                          <p:spTgt spid="60"/>
                                        </p:tgtEl>
                                        <p:attrNameLst>
                                          <p:attrName>style.visibility</p:attrName>
                                        </p:attrNameLst>
                                      </p:cBhvr>
                                      <p:to>
                                        <p:strVal val="hidden"/>
                                      </p:to>
                                    </p:set>
                                  </p:childTnLst>
                                </p:cTn>
                              </p:par>
                              <p:par>
                                <p:cTn id="105" presetID="2" presetClass="entr" presetSubtype="4" fill="hold" nodeType="with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6" presetClass="entr" presetSubtype="21"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arn(inVertical)">
                                      <p:cBhvr>
                                        <p:cTn id="112" dur="500"/>
                                        <p:tgtEl>
                                          <p:spTgt spid="54"/>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xit" presetSubtype="1" fill="hold" grpId="1" nodeType="clickEffect">
                                  <p:stCondLst>
                                    <p:cond delay="0"/>
                                  </p:stCondLst>
                                  <p:childTnLst>
                                    <p:anim calcmode="lin" valueType="num">
                                      <p:cBhvr additive="base">
                                        <p:cTn id="116" dur="500"/>
                                        <p:tgtEl>
                                          <p:spTgt spid="54"/>
                                        </p:tgtEl>
                                        <p:attrNameLst>
                                          <p:attrName>ppt_x</p:attrName>
                                        </p:attrNameLst>
                                      </p:cBhvr>
                                      <p:tavLst>
                                        <p:tav tm="0">
                                          <p:val>
                                            <p:strVal val="ppt_x"/>
                                          </p:val>
                                        </p:tav>
                                        <p:tav tm="100000">
                                          <p:val>
                                            <p:strVal val="ppt_x"/>
                                          </p:val>
                                        </p:tav>
                                      </p:tavLst>
                                    </p:anim>
                                    <p:anim calcmode="lin" valueType="num">
                                      <p:cBhvr additive="base">
                                        <p:cTn id="117" dur="500"/>
                                        <p:tgtEl>
                                          <p:spTgt spid="54"/>
                                        </p:tgtEl>
                                        <p:attrNameLst>
                                          <p:attrName>ppt_y</p:attrName>
                                        </p:attrNameLst>
                                      </p:cBhvr>
                                      <p:tavLst>
                                        <p:tav tm="0">
                                          <p:val>
                                            <p:strVal val="ppt_y"/>
                                          </p:val>
                                        </p:tav>
                                        <p:tav tm="100000">
                                          <p:val>
                                            <p:strVal val="0-ppt_h/2"/>
                                          </p:val>
                                        </p:tav>
                                      </p:tavLst>
                                    </p:anim>
                                    <p:set>
                                      <p:cBhvr>
                                        <p:cTn id="118" dur="1" fill="hold">
                                          <p:stCondLst>
                                            <p:cond delay="499"/>
                                          </p:stCondLst>
                                        </p:cTn>
                                        <p:tgtEl>
                                          <p:spTgt spid="54"/>
                                        </p:tgtEl>
                                        <p:attrNameLst>
                                          <p:attrName>style.visibility</p:attrName>
                                        </p:attrNameLst>
                                      </p:cBhvr>
                                      <p:to>
                                        <p:strVal val="hidden"/>
                                      </p:to>
                                    </p:set>
                                  </p:childTnLst>
                                </p:cTn>
                              </p:par>
                              <p:par>
                                <p:cTn id="119" presetID="2" presetClass="exit" presetSubtype="1" fill="hold" nodeType="withEffect">
                                  <p:stCondLst>
                                    <p:cond delay="0"/>
                                  </p:stCondLst>
                                  <p:childTnLst>
                                    <p:anim calcmode="lin" valueType="num">
                                      <p:cBhvr additive="base">
                                        <p:cTn id="120" dur="500"/>
                                        <p:tgtEl>
                                          <p:spTgt spid="2"/>
                                        </p:tgtEl>
                                        <p:attrNameLst>
                                          <p:attrName>ppt_x</p:attrName>
                                        </p:attrNameLst>
                                      </p:cBhvr>
                                      <p:tavLst>
                                        <p:tav tm="0">
                                          <p:val>
                                            <p:strVal val="ppt_x"/>
                                          </p:val>
                                        </p:tav>
                                        <p:tav tm="100000">
                                          <p:val>
                                            <p:strVal val="ppt_x"/>
                                          </p:val>
                                        </p:tav>
                                      </p:tavLst>
                                    </p:anim>
                                    <p:anim calcmode="lin" valueType="num">
                                      <p:cBhvr additive="base">
                                        <p:cTn id="121" dur="500"/>
                                        <p:tgtEl>
                                          <p:spTgt spid="2"/>
                                        </p:tgtEl>
                                        <p:attrNameLst>
                                          <p:attrName>ppt_y</p:attrName>
                                        </p:attrNameLst>
                                      </p:cBhvr>
                                      <p:tavLst>
                                        <p:tav tm="0">
                                          <p:val>
                                            <p:strVal val="ppt_y"/>
                                          </p:val>
                                        </p:tav>
                                        <p:tav tm="100000">
                                          <p:val>
                                            <p:strVal val="0-ppt_h/2"/>
                                          </p:val>
                                        </p:tav>
                                      </p:tavLst>
                                    </p:anim>
                                    <p:set>
                                      <p:cBhvr>
                                        <p:cTn id="122" dur="1" fill="hold">
                                          <p:stCondLst>
                                            <p:cond delay="499"/>
                                          </p:stCondLst>
                                        </p:cTn>
                                        <p:tgtEl>
                                          <p:spTgt spid="2"/>
                                        </p:tgtEl>
                                        <p:attrNameLst>
                                          <p:attrName>style.visibility</p:attrName>
                                        </p:attrNameLst>
                                      </p:cBhvr>
                                      <p:to>
                                        <p:strVal val="hidden"/>
                                      </p:to>
                                    </p:set>
                                  </p:childTnLst>
                                </p:cTn>
                              </p:par>
                              <p:par>
                                <p:cTn id="123" presetID="2" presetClass="entr" presetSubtype="4" fill="hold" nodeType="with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par>
                          <p:cTn id="127" fill="hold">
                            <p:stCondLst>
                              <p:cond delay="500"/>
                            </p:stCondLst>
                            <p:childTnLst>
                              <p:par>
                                <p:cTn id="128" presetID="16" presetClass="entr" presetSubtype="21" fill="hold" grpId="0" nodeType="after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barn(inVertical)">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xit" presetSubtype="1" fill="hold" grpId="1" nodeType="clickEffect">
                                  <p:stCondLst>
                                    <p:cond delay="0"/>
                                  </p:stCondLst>
                                  <p:childTnLst>
                                    <p:anim calcmode="lin" valueType="num">
                                      <p:cBhvr additive="base">
                                        <p:cTn id="134" dur="500"/>
                                        <p:tgtEl>
                                          <p:spTgt spid="53"/>
                                        </p:tgtEl>
                                        <p:attrNameLst>
                                          <p:attrName>ppt_x</p:attrName>
                                        </p:attrNameLst>
                                      </p:cBhvr>
                                      <p:tavLst>
                                        <p:tav tm="0">
                                          <p:val>
                                            <p:strVal val="ppt_x"/>
                                          </p:val>
                                        </p:tav>
                                        <p:tav tm="100000">
                                          <p:val>
                                            <p:strVal val="ppt_x"/>
                                          </p:val>
                                        </p:tav>
                                      </p:tavLst>
                                    </p:anim>
                                    <p:anim calcmode="lin" valueType="num">
                                      <p:cBhvr additive="base">
                                        <p:cTn id="135" dur="500"/>
                                        <p:tgtEl>
                                          <p:spTgt spid="53"/>
                                        </p:tgtEl>
                                        <p:attrNameLst>
                                          <p:attrName>ppt_y</p:attrName>
                                        </p:attrNameLst>
                                      </p:cBhvr>
                                      <p:tavLst>
                                        <p:tav tm="0">
                                          <p:val>
                                            <p:strVal val="ppt_y"/>
                                          </p:val>
                                        </p:tav>
                                        <p:tav tm="100000">
                                          <p:val>
                                            <p:strVal val="0-ppt_h/2"/>
                                          </p:val>
                                        </p:tav>
                                      </p:tavLst>
                                    </p:anim>
                                    <p:set>
                                      <p:cBhvr>
                                        <p:cTn id="136" dur="1" fill="hold">
                                          <p:stCondLst>
                                            <p:cond delay="499"/>
                                          </p:stCondLst>
                                        </p:cTn>
                                        <p:tgtEl>
                                          <p:spTgt spid="53"/>
                                        </p:tgtEl>
                                        <p:attrNameLst>
                                          <p:attrName>style.visibility</p:attrName>
                                        </p:attrNameLst>
                                      </p:cBhvr>
                                      <p:to>
                                        <p:strVal val="hidden"/>
                                      </p:to>
                                    </p:set>
                                  </p:childTnLst>
                                </p:cTn>
                              </p:par>
                              <p:par>
                                <p:cTn id="137" presetID="2" presetClass="exit" presetSubtype="1" fill="hold" nodeType="withEffect">
                                  <p:stCondLst>
                                    <p:cond delay="0"/>
                                  </p:stCondLst>
                                  <p:childTnLst>
                                    <p:anim calcmode="lin" valueType="num">
                                      <p:cBhvr additive="base">
                                        <p:cTn id="138" dur="500"/>
                                        <p:tgtEl>
                                          <p:spTgt spid="13"/>
                                        </p:tgtEl>
                                        <p:attrNameLst>
                                          <p:attrName>ppt_x</p:attrName>
                                        </p:attrNameLst>
                                      </p:cBhvr>
                                      <p:tavLst>
                                        <p:tav tm="0">
                                          <p:val>
                                            <p:strVal val="ppt_x"/>
                                          </p:val>
                                        </p:tav>
                                        <p:tav tm="100000">
                                          <p:val>
                                            <p:strVal val="ppt_x"/>
                                          </p:val>
                                        </p:tav>
                                      </p:tavLst>
                                    </p:anim>
                                    <p:anim calcmode="lin" valueType="num">
                                      <p:cBhvr additive="base">
                                        <p:cTn id="139" dur="500"/>
                                        <p:tgtEl>
                                          <p:spTgt spid="13"/>
                                        </p:tgtEl>
                                        <p:attrNameLst>
                                          <p:attrName>ppt_y</p:attrName>
                                        </p:attrNameLst>
                                      </p:cBhvr>
                                      <p:tavLst>
                                        <p:tav tm="0">
                                          <p:val>
                                            <p:strVal val="ppt_y"/>
                                          </p:val>
                                        </p:tav>
                                        <p:tav tm="100000">
                                          <p:val>
                                            <p:strVal val="0-ppt_h/2"/>
                                          </p:val>
                                        </p:tav>
                                      </p:tavLst>
                                    </p:anim>
                                    <p:set>
                                      <p:cBhvr>
                                        <p:cTn id="140" dur="1" fill="hold">
                                          <p:stCondLst>
                                            <p:cond delay="499"/>
                                          </p:stCondLst>
                                        </p:cTn>
                                        <p:tgtEl>
                                          <p:spTgt spid="13"/>
                                        </p:tgtEl>
                                        <p:attrNameLst>
                                          <p:attrName>style.visibility</p:attrName>
                                        </p:attrNameLst>
                                      </p:cBhvr>
                                      <p:to>
                                        <p:strVal val="hidden"/>
                                      </p:to>
                                    </p:set>
                                  </p:childTnLst>
                                </p:cTn>
                              </p:par>
                              <p:par>
                                <p:cTn id="141" presetID="2" presetClass="entr" presetSubtype="4" fill="hold" nodeType="withEffect">
                                  <p:stCondLst>
                                    <p:cond delay="0"/>
                                  </p:stCondLst>
                                  <p:childTnLst>
                                    <p:set>
                                      <p:cBhvr>
                                        <p:cTn id="142" dur="1" fill="hold">
                                          <p:stCondLst>
                                            <p:cond delay="0"/>
                                          </p:stCondLst>
                                        </p:cTn>
                                        <p:tgtEl>
                                          <p:spTgt spid="61"/>
                                        </p:tgtEl>
                                        <p:attrNameLst>
                                          <p:attrName>style.visibility</p:attrName>
                                        </p:attrNameLst>
                                      </p:cBhvr>
                                      <p:to>
                                        <p:strVal val="visible"/>
                                      </p:to>
                                    </p:set>
                                    <p:anim calcmode="lin" valueType="num">
                                      <p:cBhvr additive="base">
                                        <p:cTn id="143" dur="500" fill="hold"/>
                                        <p:tgtEl>
                                          <p:spTgt spid="61"/>
                                        </p:tgtEl>
                                        <p:attrNameLst>
                                          <p:attrName>ppt_x</p:attrName>
                                        </p:attrNameLst>
                                      </p:cBhvr>
                                      <p:tavLst>
                                        <p:tav tm="0">
                                          <p:val>
                                            <p:strVal val="#ppt_x"/>
                                          </p:val>
                                        </p:tav>
                                        <p:tav tm="100000">
                                          <p:val>
                                            <p:strVal val="#ppt_x"/>
                                          </p:val>
                                        </p:tav>
                                      </p:tavLst>
                                    </p:anim>
                                    <p:anim calcmode="lin" valueType="num">
                                      <p:cBhvr additive="base">
                                        <p:cTn id="144" dur="500" fill="hold"/>
                                        <p:tgtEl>
                                          <p:spTgt spid="61"/>
                                        </p:tgtEl>
                                        <p:attrNameLst>
                                          <p:attrName>ppt_y</p:attrName>
                                        </p:attrNameLst>
                                      </p:cBhvr>
                                      <p:tavLst>
                                        <p:tav tm="0">
                                          <p:val>
                                            <p:strVal val="1+#ppt_h/2"/>
                                          </p:val>
                                        </p:tav>
                                        <p:tav tm="100000">
                                          <p:val>
                                            <p:strVal val="#ppt_y"/>
                                          </p:val>
                                        </p:tav>
                                      </p:tavLst>
                                    </p:anim>
                                  </p:childTnLst>
                                </p:cTn>
                              </p:par>
                            </p:childTnLst>
                          </p:cTn>
                        </p:par>
                        <p:par>
                          <p:cTn id="145" fill="hold">
                            <p:stCondLst>
                              <p:cond delay="500"/>
                            </p:stCondLst>
                            <p:childTnLst>
                              <p:par>
                                <p:cTn id="146" presetID="16" presetClass="entr" presetSubtype="21" fill="hold" grpId="0" nodeType="after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barn(inVertical)">
                                      <p:cBhvr>
                                        <p:cTn id="148" dur="500"/>
                                        <p:tgtEl>
                                          <p:spTgt spid="62"/>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xit" presetSubtype="1" fill="hold" nodeType="clickEffect">
                                  <p:stCondLst>
                                    <p:cond delay="0"/>
                                  </p:stCondLst>
                                  <p:childTnLst>
                                    <p:anim calcmode="lin" valueType="num">
                                      <p:cBhvr additive="base">
                                        <p:cTn id="152" dur="500"/>
                                        <p:tgtEl>
                                          <p:spTgt spid="61"/>
                                        </p:tgtEl>
                                        <p:attrNameLst>
                                          <p:attrName>ppt_x</p:attrName>
                                        </p:attrNameLst>
                                      </p:cBhvr>
                                      <p:tavLst>
                                        <p:tav tm="0">
                                          <p:val>
                                            <p:strVal val="ppt_x"/>
                                          </p:val>
                                        </p:tav>
                                        <p:tav tm="100000">
                                          <p:val>
                                            <p:strVal val="ppt_x"/>
                                          </p:val>
                                        </p:tav>
                                      </p:tavLst>
                                    </p:anim>
                                    <p:anim calcmode="lin" valueType="num">
                                      <p:cBhvr additive="base">
                                        <p:cTn id="153" dur="500"/>
                                        <p:tgtEl>
                                          <p:spTgt spid="61"/>
                                        </p:tgtEl>
                                        <p:attrNameLst>
                                          <p:attrName>ppt_y</p:attrName>
                                        </p:attrNameLst>
                                      </p:cBhvr>
                                      <p:tavLst>
                                        <p:tav tm="0">
                                          <p:val>
                                            <p:strVal val="ppt_y"/>
                                          </p:val>
                                        </p:tav>
                                        <p:tav tm="100000">
                                          <p:val>
                                            <p:strVal val="0-ppt_h/2"/>
                                          </p:val>
                                        </p:tav>
                                      </p:tavLst>
                                    </p:anim>
                                    <p:set>
                                      <p:cBhvr>
                                        <p:cTn id="154" dur="1" fill="hold">
                                          <p:stCondLst>
                                            <p:cond delay="499"/>
                                          </p:stCondLst>
                                        </p:cTn>
                                        <p:tgtEl>
                                          <p:spTgt spid="61"/>
                                        </p:tgtEl>
                                        <p:attrNameLst>
                                          <p:attrName>style.visibility</p:attrName>
                                        </p:attrNameLst>
                                      </p:cBhvr>
                                      <p:to>
                                        <p:strVal val="hidden"/>
                                      </p:to>
                                    </p:set>
                                  </p:childTnLst>
                                </p:cTn>
                              </p:par>
                              <p:par>
                                <p:cTn id="155" presetID="2" presetClass="exit" presetSubtype="1" fill="hold" grpId="1" nodeType="withEffect">
                                  <p:stCondLst>
                                    <p:cond delay="0"/>
                                  </p:stCondLst>
                                  <p:childTnLst>
                                    <p:anim calcmode="lin" valueType="num">
                                      <p:cBhvr additive="base">
                                        <p:cTn id="156" dur="500"/>
                                        <p:tgtEl>
                                          <p:spTgt spid="62"/>
                                        </p:tgtEl>
                                        <p:attrNameLst>
                                          <p:attrName>ppt_x</p:attrName>
                                        </p:attrNameLst>
                                      </p:cBhvr>
                                      <p:tavLst>
                                        <p:tav tm="0">
                                          <p:val>
                                            <p:strVal val="ppt_x"/>
                                          </p:val>
                                        </p:tav>
                                        <p:tav tm="100000">
                                          <p:val>
                                            <p:strVal val="ppt_x"/>
                                          </p:val>
                                        </p:tav>
                                      </p:tavLst>
                                    </p:anim>
                                    <p:anim calcmode="lin" valueType="num">
                                      <p:cBhvr additive="base">
                                        <p:cTn id="157" dur="500"/>
                                        <p:tgtEl>
                                          <p:spTgt spid="62"/>
                                        </p:tgtEl>
                                        <p:attrNameLst>
                                          <p:attrName>ppt_y</p:attrName>
                                        </p:attrNameLst>
                                      </p:cBhvr>
                                      <p:tavLst>
                                        <p:tav tm="0">
                                          <p:val>
                                            <p:strVal val="ppt_y"/>
                                          </p:val>
                                        </p:tav>
                                        <p:tav tm="100000">
                                          <p:val>
                                            <p:strVal val="0-ppt_h/2"/>
                                          </p:val>
                                        </p:tav>
                                      </p:tavLst>
                                    </p:anim>
                                    <p:set>
                                      <p:cBhvr>
                                        <p:cTn id="158" dur="1" fill="hold">
                                          <p:stCondLst>
                                            <p:cond delay="499"/>
                                          </p:stCondLst>
                                        </p:cTn>
                                        <p:tgtEl>
                                          <p:spTgt spid="62"/>
                                        </p:tgtEl>
                                        <p:attrNameLst>
                                          <p:attrName>style.visibility</p:attrName>
                                        </p:attrNameLst>
                                      </p:cBhvr>
                                      <p:to>
                                        <p:strVal val="hidden"/>
                                      </p:to>
                                    </p:set>
                                  </p:childTnLst>
                                </p:cTn>
                              </p:par>
                              <p:par>
                                <p:cTn id="159" presetID="2" presetClass="entr" presetSubtype="4" fill="hold" nodeType="withEffect">
                                  <p:stCondLst>
                                    <p:cond delay="0"/>
                                  </p:stCondLst>
                                  <p:childTnLst>
                                    <p:set>
                                      <p:cBhvr>
                                        <p:cTn id="160" dur="1" fill="hold">
                                          <p:stCondLst>
                                            <p:cond delay="0"/>
                                          </p:stCondLst>
                                        </p:cTn>
                                        <p:tgtEl>
                                          <p:spTgt spid="55"/>
                                        </p:tgtEl>
                                        <p:attrNameLst>
                                          <p:attrName>style.visibility</p:attrName>
                                        </p:attrNameLst>
                                      </p:cBhvr>
                                      <p:to>
                                        <p:strVal val="visible"/>
                                      </p:to>
                                    </p:set>
                                    <p:anim calcmode="lin" valueType="num">
                                      <p:cBhvr additive="base">
                                        <p:cTn id="161" dur="500" fill="hold"/>
                                        <p:tgtEl>
                                          <p:spTgt spid="55"/>
                                        </p:tgtEl>
                                        <p:attrNameLst>
                                          <p:attrName>ppt_x</p:attrName>
                                        </p:attrNameLst>
                                      </p:cBhvr>
                                      <p:tavLst>
                                        <p:tav tm="0">
                                          <p:val>
                                            <p:strVal val="#ppt_x"/>
                                          </p:val>
                                        </p:tav>
                                        <p:tav tm="100000">
                                          <p:val>
                                            <p:strVal val="#ppt_x"/>
                                          </p:val>
                                        </p:tav>
                                      </p:tavLst>
                                    </p:anim>
                                    <p:anim calcmode="lin" valueType="num">
                                      <p:cBhvr additive="base">
                                        <p:cTn id="162" dur="500" fill="hold"/>
                                        <p:tgtEl>
                                          <p:spTgt spid="55"/>
                                        </p:tgtEl>
                                        <p:attrNameLst>
                                          <p:attrName>ppt_y</p:attrName>
                                        </p:attrNameLst>
                                      </p:cBhvr>
                                      <p:tavLst>
                                        <p:tav tm="0">
                                          <p:val>
                                            <p:strVal val="1+#ppt_h/2"/>
                                          </p:val>
                                        </p:tav>
                                        <p:tav tm="100000">
                                          <p:val>
                                            <p:strVal val="#ppt_y"/>
                                          </p:val>
                                        </p:tav>
                                      </p:tavLst>
                                    </p:anim>
                                  </p:childTnLst>
                                </p:cTn>
                              </p:par>
                            </p:childTnLst>
                          </p:cTn>
                        </p:par>
                        <p:par>
                          <p:cTn id="163" fill="hold">
                            <p:stCondLst>
                              <p:cond delay="500"/>
                            </p:stCondLst>
                            <p:childTnLst>
                              <p:par>
                                <p:cTn id="164" presetID="16" presetClass="entr" presetSubtype="21"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barn(inVertical)">
                                      <p:cBhvr>
                                        <p:cTn id="166" dur="500"/>
                                        <p:tgtEl>
                                          <p:spTgt spid="56"/>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8" fill="hold" nodeType="clickEffect">
                                  <p:stCondLst>
                                    <p:cond delay="0"/>
                                  </p:stCondLst>
                                  <p:childTnLst>
                                    <p:set>
                                      <p:cBhvr>
                                        <p:cTn id="170" dur="1" fill="hold">
                                          <p:stCondLst>
                                            <p:cond delay="0"/>
                                          </p:stCondLst>
                                        </p:cTn>
                                        <p:tgtEl>
                                          <p:spTgt spid="63"/>
                                        </p:tgtEl>
                                        <p:attrNameLst>
                                          <p:attrName>style.visibility</p:attrName>
                                        </p:attrNameLst>
                                      </p:cBhvr>
                                      <p:to>
                                        <p:strVal val="visible"/>
                                      </p:to>
                                    </p:set>
                                    <p:anim calcmode="lin" valueType="num">
                                      <p:cBhvr additive="base">
                                        <p:cTn id="171" dur="500" fill="hold"/>
                                        <p:tgtEl>
                                          <p:spTgt spid="63"/>
                                        </p:tgtEl>
                                        <p:attrNameLst>
                                          <p:attrName>ppt_x</p:attrName>
                                        </p:attrNameLst>
                                      </p:cBhvr>
                                      <p:tavLst>
                                        <p:tav tm="0">
                                          <p:val>
                                            <p:strVal val="0-#ppt_w/2"/>
                                          </p:val>
                                        </p:tav>
                                        <p:tav tm="100000">
                                          <p:val>
                                            <p:strVal val="#ppt_x"/>
                                          </p:val>
                                        </p:tav>
                                      </p:tavLst>
                                    </p:anim>
                                    <p:anim calcmode="lin" valueType="num">
                                      <p:cBhvr additive="base">
                                        <p:cTn id="172" dur="500" fill="hold"/>
                                        <p:tgtEl>
                                          <p:spTgt spid="63"/>
                                        </p:tgtEl>
                                        <p:attrNameLst>
                                          <p:attrName>ppt_y</p:attrName>
                                        </p:attrNameLst>
                                      </p:cBhvr>
                                      <p:tavLst>
                                        <p:tav tm="0">
                                          <p:val>
                                            <p:strVal val="#ppt_y"/>
                                          </p:val>
                                        </p:tav>
                                        <p:tav tm="100000">
                                          <p:val>
                                            <p:strVal val="#ppt_y"/>
                                          </p:val>
                                        </p:tav>
                                      </p:tavLst>
                                    </p:anim>
                                  </p:childTnLst>
                                </p:cTn>
                              </p:par>
                            </p:childTnLst>
                          </p:cTn>
                        </p:par>
                        <p:par>
                          <p:cTn id="173" fill="hold">
                            <p:stCondLst>
                              <p:cond delay="500"/>
                            </p:stCondLst>
                            <p:childTnLst>
                              <p:par>
                                <p:cTn id="174" presetID="16" presetClass="entr" presetSubtype="21" fill="hold" grpId="0" nodeType="afterEffect">
                                  <p:stCondLst>
                                    <p:cond delay="0"/>
                                  </p:stCondLst>
                                  <p:childTnLst>
                                    <p:set>
                                      <p:cBhvr>
                                        <p:cTn id="175" dur="1" fill="hold">
                                          <p:stCondLst>
                                            <p:cond delay="0"/>
                                          </p:stCondLst>
                                        </p:cTn>
                                        <p:tgtEl>
                                          <p:spTgt spid="64"/>
                                        </p:tgtEl>
                                        <p:attrNameLst>
                                          <p:attrName>style.visibility</p:attrName>
                                        </p:attrNameLst>
                                      </p:cBhvr>
                                      <p:to>
                                        <p:strVal val="visible"/>
                                      </p:to>
                                    </p:set>
                                    <p:animEffect transition="in" filter="barn(inVertical)">
                                      <p:cBhvr>
                                        <p:cTn id="17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7" grpId="0" animBg="1"/>
      <p:bldP spid="47" grpId="1" animBg="1"/>
      <p:bldP spid="51" grpId="0"/>
      <p:bldP spid="51" grpId="1"/>
      <p:bldP spid="52" grpId="0" animBg="1"/>
      <p:bldP spid="52" grpId="1" animBg="1"/>
      <p:bldP spid="53" grpId="0" animBg="1"/>
      <p:bldP spid="53" grpId="1" animBg="1"/>
      <p:bldP spid="54" grpId="0" animBg="1"/>
      <p:bldP spid="54" grpId="1" animBg="1"/>
      <p:bldP spid="56" grpId="0" animBg="1"/>
      <p:bldP spid="58" grpId="0" animBg="1"/>
      <p:bldP spid="58" grpId="1" animBg="1"/>
      <p:bldP spid="60" grpId="0"/>
      <p:bldP spid="60" grpId="1"/>
      <p:bldP spid="62" grpId="0" animBg="1"/>
      <p:bldP spid="62" grpId="1" animBg="1"/>
      <p:bldP spid="64" grpId="0" animBg="1"/>
      <p:bldP spid="67" grpId="0" animBg="1"/>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28</a:t>
            </a:fld>
            <a:endParaRPr lang="fr-BE">
              <a:solidFill>
                <a:prstClr val="black">
                  <a:tint val="75000"/>
                </a:prstClr>
              </a:solidFill>
            </a:endParaRPr>
          </a:p>
        </p:txBody>
      </p:sp>
      <p:sp>
        <p:nvSpPr>
          <p:cNvPr id="8" name="Rectangle 7"/>
          <p:cNvSpPr/>
          <p:nvPr/>
        </p:nvSpPr>
        <p:spPr>
          <a:xfrm>
            <a:off x="1708046" y="12130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543360" y="65890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16280"/>
            <a:ext cx="8023374" cy="636968"/>
            <a:chOff x="447769" y="-16280"/>
            <a:chExt cx="8023374" cy="63696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42"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36" name="Rectangle 7"/>
          <p:cNvSpPr txBox="1">
            <a:spLocks noChangeArrowheads="1"/>
          </p:cNvSpPr>
          <p:nvPr/>
        </p:nvSpPr>
        <p:spPr>
          <a:xfrm>
            <a:off x="643248" y="68115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110510" y="64290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aphicFrame>
        <p:nvGraphicFramePr>
          <p:cNvPr id="37" name="Diagramme 36"/>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Diagramme 37"/>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0" name="Diagramme 3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1" name="Diagramme 40"/>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4" name="Diagramme 43"/>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46" name="Connecteur droit avec flèche 4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839792" y="2031309"/>
            <a:ext cx="1004015"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50" name="ZoneTexte 49"/>
          <p:cNvSpPr txBox="1"/>
          <p:nvPr/>
        </p:nvSpPr>
        <p:spPr>
          <a:xfrm>
            <a:off x="5092261" y="2031309"/>
            <a:ext cx="1054914" cy="338554"/>
          </a:xfrm>
          <a:prstGeom prst="rect">
            <a:avLst/>
          </a:prstGeom>
          <a:noFill/>
        </p:spPr>
        <p:txBody>
          <a:bodyPr wrap="square" rtlCol="0">
            <a:spAutoFit/>
          </a:bodyPr>
          <a:lstStyle/>
          <a:p>
            <a:r>
              <a:rPr lang="fr-FR" sz="1600" dirty="0" err="1" smtClean="0">
                <a:solidFill>
                  <a:schemeClr val="tx2"/>
                </a:solidFill>
              </a:rPr>
              <a:t>Datamarts</a:t>
            </a:r>
            <a:endParaRPr lang="fr-FR" sz="1600" dirty="0" smtClean="0">
              <a:solidFill>
                <a:schemeClr val="tx2"/>
              </a:solidFill>
            </a:endParaRPr>
          </a:p>
        </p:txBody>
      </p:sp>
      <p:graphicFrame>
        <p:nvGraphicFramePr>
          <p:cNvPr id="51" name="Diagramme 50"/>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52" name="ZoneTexte 51"/>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53" name="Rectangle 52"/>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en angle 54"/>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en angle 55"/>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Diagramme 58"/>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60" name="Diagramme 59"/>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61" name="Connecteur en angle 60"/>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41202" y="2566645"/>
            <a:ext cx="8350518" cy="3356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cstate="print">
            <a:extLst>
              <a:ext uri="{28A0092B-C50C-407E-A947-70E740481C1C}">
                <a14:useLocalDpi xmlns:a14="http://schemas.microsoft.com/office/drawing/2010/main" xmlns="" val="0"/>
              </a:ext>
            </a:extLst>
          </a:blip>
          <a:stretch>
            <a:fillRect/>
          </a:stretch>
        </p:blipFill>
        <p:spPr>
          <a:xfrm>
            <a:off x="5356183" y="1352371"/>
            <a:ext cx="498685" cy="530516"/>
          </a:xfrm>
          <a:prstGeom prst="rect">
            <a:avLst/>
          </a:prstGeom>
        </p:spPr>
      </p:pic>
    </p:spTree>
    <p:extLst>
      <p:ext uri="{BB962C8B-B14F-4D97-AF65-F5344CB8AC3E}">
        <p14:creationId xmlns:p14="http://schemas.microsoft.com/office/powerpoint/2010/main" xmlns="" val="197709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08825" y="1335899"/>
            <a:ext cx="3035172" cy="4485584"/>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29</a:t>
            </a:fld>
            <a:endParaRPr lang="fr-BE">
              <a:solidFill>
                <a:prstClr val="black">
                  <a:tint val="75000"/>
                </a:prstClr>
              </a:solidFill>
            </a:endParaRPr>
          </a:p>
        </p:txBody>
      </p:sp>
      <p:sp>
        <p:nvSpPr>
          <p:cNvPr id="8" name="Rectangle 7"/>
          <p:cNvSpPr/>
          <p:nvPr/>
        </p:nvSpPr>
        <p:spPr>
          <a:xfrm>
            <a:off x="29805" y="-10011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645242" y="63348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Rectangle 7"/>
          <p:cNvSpPr txBox="1">
            <a:spLocks noChangeArrowheads="1"/>
          </p:cNvSpPr>
          <p:nvPr/>
        </p:nvSpPr>
        <p:spPr>
          <a:xfrm>
            <a:off x="771511" y="67673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252574" y="64269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Rectangle à coins arrondis 10"/>
          <p:cNvSpPr/>
          <p:nvPr/>
        </p:nvSpPr>
        <p:spPr>
          <a:xfrm>
            <a:off x="6273444" y="1970221"/>
            <a:ext cx="2081367" cy="199370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13" name="Connecteur droit avec flèche 12"/>
          <p:cNvCxnSpPr/>
          <p:nvPr/>
        </p:nvCxnSpPr>
        <p:spPr>
          <a:xfrm flipH="1" flipV="1">
            <a:off x="7314127" y="3963922"/>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727975" y="4503275"/>
            <a:ext cx="1835224" cy="369332"/>
          </a:xfrm>
          <a:prstGeom prst="rect">
            <a:avLst/>
          </a:prstGeom>
          <a:noFill/>
        </p:spPr>
        <p:txBody>
          <a:bodyPr wrap="square" rtlCol="0">
            <a:spAutoFit/>
          </a:bodyPr>
          <a:lstStyle/>
          <a:p>
            <a:pPr algn="ctr"/>
            <a:r>
              <a:rPr lang="fr-FR" b="1" dirty="0" smtClean="0">
                <a:solidFill>
                  <a:schemeClr val="tx2">
                    <a:lumMod val="50000"/>
                  </a:schemeClr>
                </a:solidFill>
              </a:rPr>
              <a:t>Tables des DM</a:t>
            </a:r>
            <a:endParaRPr lang="fr-FR" b="1" dirty="0">
              <a:solidFill>
                <a:schemeClr val="tx2">
                  <a:lumMod val="50000"/>
                </a:schemeClr>
              </a:solidFill>
            </a:endParaRPr>
          </a:p>
        </p:txBody>
      </p:sp>
      <p:sp>
        <p:nvSpPr>
          <p:cNvPr id="7" name="Rectangle 6"/>
          <p:cNvSpPr/>
          <p:nvPr/>
        </p:nvSpPr>
        <p:spPr>
          <a:xfrm>
            <a:off x="6108827" y="1371703"/>
            <a:ext cx="2996825" cy="445933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131838" y="1360742"/>
            <a:ext cx="2976987" cy="4532559"/>
          </a:xfrm>
          <a:prstGeom prst="rect">
            <a:avLst/>
          </a:prstGeom>
        </p:spPr>
      </p:pic>
      <p:sp>
        <p:nvSpPr>
          <p:cNvPr id="9" name="Rectangle 8"/>
          <p:cNvSpPr/>
          <p:nvPr/>
        </p:nvSpPr>
        <p:spPr>
          <a:xfrm>
            <a:off x="3131839" y="1385043"/>
            <a:ext cx="2952201" cy="44722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4967" y="1357525"/>
            <a:ext cx="3056869" cy="4535776"/>
          </a:xfrm>
          <a:prstGeom prst="rect">
            <a:avLst/>
          </a:prstGeom>
        </p:spPr>
      </p:pic>
      <p:sp>
        <p:nvSpPr>
          <p:cNvPr id="37" name="Rectangle 36"/>
          <p:cNvSpPr/>
          <p:nvPr/>
        </p:nvSpPr>
        <p:spPr>
          <a:xfrm>
            <a:off x="110227" y="1416551"/>
            <a:ext cx="2996825" cy="445181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3308214" y="2636912"/>
            <a:ext cx="1916748" cy="147687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46" name="Connecteur droit avec flèche 45"/>
          <p:cNvCxnSpPr/>
          <p:nvPr/>
        </p:nvCxnSpPr>
        <p:spPr>
          <a:xfrm flipH="1" flipV="1">
            <a:off x="4859753" y="4130895"/>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4292774" y="4670248"/>
            <a:ext cx="1835224" cy="923330"/>
          </a:xfrm>
          <a:prstGeom prst="rect">
            <a:avLst/>
          </a:prstGeom>
          <a:noFill/>
        </p:spPr>
        <p:txBody>
          <a:bodyPr wrap="square" rtlCol="0">
            <a:spAutoFit/>
          </a:bodyPr>
          <a:lstStyle/>
          <a:p>
            <a:pPr algn="ctr"/>
            <a:r>
              <a:rPr lang="fr-FR" b="1" dirty="0" smtClean="0">
                <a:solidFill>
                  <a:schemeClr val="tx2">
                    <a:lumMod val="50000"/>
                  </a:schemeClr>
                </a:solidFill>
              </a:rPr>
              <a:t>Hiérarchie de la dimension « Temps »</a:t>
            </a:r>
            <a:endParaRPr lang="fr-FR" b="1" dirty="0">
              <a:solidFill>
                <a:schemeClr val="tx2">
                  <a:lumMod val="50000"/>
                </a:schemeClr>
              </a:solidFill>
            </a:endParaRPr>
          </a:p>
        </p:txBody>
      </p:sp>
      <p:sp>
        <p:nvSpPr>
          <p:cNvPr id="48" name="Rectangle à coins arrondis 47"/>
          <p:cNvSpPr/>
          <p:nvPr/>
        </p:nvSpPr>
        <p:spPr>
          <a:xfrm>
            <a:off x="323528" y="2273950"/>
            <a:ext cx="1915245" cy="103681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50" name="Connecteur droit avec flèche 49"/>
          <p:cNvCxnSpPr/>
          <p:nvPr/>
        </p:nvCxnSpPr>
        <p:spPr>
          <a:xfrm flipH="1" flipV="1">
            <a:off x="2000908" y="3291527"/>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Accolade fermante 39"/>
          <p:cNvSpPr/>
          <p:nvPr/>
        </p:nvSpPr>
        <p:spPr>
          <a:xfrm>
            <a:off x="1692397" y="1845042"/>
            <a:ext cx="307198" cy="38728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ZoneTexte 40"/>
          <p:cNvSpPr txBox="1"/>
          <p:nvPr/>
        </p:nvSpPr>
        <p:spPr>
          <a:xfrm>
            <a:off x="1880235" y="1741692"/>
            <a:ext cx="1257797" cy="584775"/>
          </a:xfrm>
          <a:prstGeom prst="rect">
            <a:avLst/>
          </a:prstGeom>
          <a:noFill/>
        </p:spPr>
        <p:txBody>
          <a:bodyPr wrap="square" rtlCol="0">
            <a:spAutoFit/>
          </a:bodyPr>
          <a:lstStyle/>
          <a:p>
            <a:pPr algn="ctr"/>
            <a:r>
              <a:rPr lang="fr-FR" sz="1600" b="1" dirty="0" smtClean="0">
                <a:solidFill>
                  <a:schemeClr val="tx2">
                    <a:lumMod val="50000"/>
                  </a:schemeClr>
                </a:solidFill>
              </a:rPr>
              <a:t>Axes</a:t>
            </a:r>
            <a:r>
              <a:rPr lang="fr-FR" sz="1600" b="1" dirty="0">
                <a:solidFill>
                  <a:schemeClr val="tx2">
                    <a:lumMod val="50000"/>
                  </a:schemeClr>
                </a:solidFill>
              </a:rPr>
              <a:t> </a:t>
            </a:r>
            <a:r>
              <a:rPr lang="fr-FR" sz="1600" b="1" dirty="0" smtClean="0">
                <a:solidFill>
                  <a:schemeClr val="tx2">
                    <a:lumMod val="50000"/>
                  </a:schemeClr>
                </a:solidFill>
              </a:rPr>
              <a:t>d’analyse</a:t>
            </a:r>
            <a:endParaRPr lang="fr-FR" sz="1600" b="1" dirty="0">
              <a:solidFill>
                <a:schemeClr val="tx2">
                  <a:lumMod val="50000"/>
                </a:schemeClr>
              </a:solidFill>
            </a:endParaRPr>
          </a:p>
        </p:txBody>
      </p:sp>
      <p:sp>
        <p:nvSpPr>
          <p:cNvPr id="53" name="ZoneTexte 52"/>
          <p:cNvSpPr txBox="1"/>
          <p:nvPr/>
        </p:nvSpPr>
        <p:spPr>
          <a:xfrm>
            <a:off x="1346362" y="3744451"/>
            <a:ext cx="1835224" cy="369332"/>
          </a:xfrm>
          <a:prstGeom prst="rect">
            <a:avLst/>
          </a:prstGeom>
          <a:noFill/>
        </p:spPr>
        <p:txBody>
          <a:bodyPr wrap="square" rtlCol="0">
            <a:spAutoFit/>
          </a:bodyPr>
          <a:lstStyle/>
          <a:p>
            <a:pPr algn="ctr"/>
            <a:r>
              <a:rPr lang="fr-FR" b="1" dirty="0" smtClean="0">
                <a:solidFill>
                  <a:schemeClr val="tx2">
                    <a:lumMod val="50000"/>
                  </a:schemeClr>
                </a:solidFill>
              </a:rPr>
              <a:t>Indicateurs</a:t>
            </a:r>
            <a:endParaRPr lang="fr-FR" b="1" dirty="0">
              <a:solidFill>
                <a:schemeClr val="tx2">
                  <a:lumMod val="50000"/>
                </a:schemeClr>
              </a:solidFill>
            </a:endParaRPr>
          </a:p>
        </p:txBody>
      </p:sp>
      <p:pic>
        <p:nvPicPr>
          <p:cNvPr id="54" name="Image 5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12390" y="1357524"/>
            <a:ext cx="9143928" cy="4492899"/>
          </a:xfrm>
          <a:prstGeom prst="rect">
            <a:avLst/>
          </a:prstGeom>
        </p:spPr>
      </p:pic>
      <p:sp>
        <p:nvSpPr>
          <p:cNvPr id="55" name="Rectangle à coins arrondis 54"/>
          <p:cNvSpPr/>
          <p:nvPr/>
        </p:nvSpPr>
        <p:spPr>
          <a:xfrm>
            <a:off x="4984881" y="3281232"/>
            <a:ext cx="3624349" cy="514722"/>
          </a:xfrm>
          <a:prstGeom prst="roundRect">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p:cNvCxnSpPr>
            <a:stCxn id="55" idx="1"/>
          </p:cNvCxnSpPr>
          <p:nvPr/>
        </p:nvCxnSpPr>
        <p:spPr>
          <a:xfrm flipH="1">
            <a:off x="3342290" y="3538593"/>
            <a:ext cx="1642591" cy="1001876"/>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à coins arrondis 57"/>
          <p:cNvSpPr/>
          <p:nvPr/>
        </p:nvSpPr>
        <p:spPr>
          <a:xfrm>
            <a:off x="1322595" y="4557577"/>
            <a:ext cx="2137293" cy="203059"/>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p:cNvGrpSpPr/>
          <p:nvPr/>
        </p:nvGrpSpPr>
        <p:grpSpPr>
          <a:xfrm>
            <a:off x="447769" y="-16280"/>
            <a:ext cx="8023374" cy="636968"/>
            <a:chOff x="447769" y="-16280"/>
            <a:chExt cx="8023374" cy="636968"/>
          </a:xfrm>
        </p:grpSpPr>
        <p:sp>
          <p:nvSpPr>
            <p:cNvPr id="5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59"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60"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6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65"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Tree>
    <p:extLst>
      <p:ext uri="{BB962C8B-B14F-4D97-AF65-F5344CB8AC3E}">
        <p14:creationId xmlns:p14="http://schemas.microsoft.com/office/powerpoint/2010/main" xmlns="" val="2534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par>
                          <p:cTn id="50" fill="hold">
                            <p:stCondLst>
                              <p:cond delay="0"/>
                            </p:stCondLst>
                            <p:childTnLst>
                              <p:par>
                                <p:cTn id="51" presetID="16" presetClass="entr" presetSubtype="21"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barn(inVertical)">
                                      <p:cBhvr>
                                        <p:cTn id="53" dur="500"/>
                                        <p:tgtEl>
                                          <p:spTgt spid="55"/>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up)">
                                      <p:cBhvr>
                                        <p:cTn id="57" dur="500"/>
                                        <p:tgtEl>
                                          <p:spTgt spid="5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8"/>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nodeType="afterEffect">
                                  <p:stCondLst>
                                    <p:cond delay="0"/>
                                  </p:stCondLst>
                                  <p:childTnLst>
                                    <p:set>
                                      <p:cBhvr>
                                        <p:cTn id="71" dur="1" fill="hold">
                                          <p:stCondLst>
                                            <p:cond delay="0"/>
                                          </p:stCondLst>
                                        </p:cTn>
                                        <p:tgtEl>
                                          <p:spTgt spid="5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9"/>
                                        </p:tgtEl>
                                        <p:attrNameLst>
                                          <p:attrName>style.visibility</p:attrName>
                                        </p:attrNameLst>
                                      </p:cBhvr>
                                      <p:to>
                                        <p:strVal val="hidden"/>
                                      </p:to>
                                    </p:set>
                                  </p:childTnLst>
                                </p:cTn>
                              </p:par>
                            </p:childTnLst>
                          </p:cTn>
                        </p:par>
                        <p:par>
                          <p:cTn id="76" fill="hold">
                            <p:stCondLst>
                              <p:cond delay="0"/>
                            </p:stCondLst>
                            <p:childTnLst>
                              <p:par>
                                <p:cTn id="77" presetID="22" presetClass="entr" presetSubtype="4"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down)">
                                      <p:cBhvr>
                                        <p:cTn id="79" dur="500"/>
                                        <p:tgtEl>
                                          <p:spTgt spid="37"/>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down)">
                                      <p:cBhvr>
                                        <p:cTn id="92" dur="500"/>
                                        <p:tgtEl>
                                          <p:spTgt spid="4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11" grpId="0" animBg="1"/>
      <p:bldP spid="15" grpId="0"/>
      <p:bldP spid="7" grpId="0" animBg="1"/>
      <p:bldP spid="7" grpId="1" animBg="1"/>
      <p:bldP spid="9" grpId="0" animBg="1"/>
      <p:bldP spid="9" grpId="1" animBg="1"/>
      <p:bldP spid="37" grpId="0" animBg="1"/>
      <p:bldP spid="44" grpId="0" animBg="1"/>
      <p:bldP spid="47" grpId="0"/>
      <p:bldP spid="48" grpId="0" animBg="1"/>
      <p:bldP spid="40" grpId="0" animBg="1"/>
      <p:bldP spid="41" grpId="0"/>
      <p:bldP spid="53" grpId="0"/>
      <p:bldP spid="55" grpId="0" animBg="1"/>
      <p:bldP spid="55" grpId="1" animBg="1"/>
      <p:bldP spid="58" grpId="0" animBg="1"/>
      <p:bldP spid="5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pPr/>
              <a:t>3</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3</a:t>
            </a:fld>
            <a:endParaRPr lang="fr-FR"/>
          </a:p>
        </p:txBody>
      </p:sp>
      <p:grpSp>
        <p:nvGrpSpPr>
          <p:cNvPr id="105" name="Group 23"/>
          <p:cNvGrpSpPr/>
          <p:nvPr/>
        </p:nvGrpSpPr>
        <p:grpSpPr>
          <a:xfrm>
            <a:off x="467544" y="5753100"/>
            <a:ext cx="8141686" cy="484212"/>
            <a:chOff x="467544" y="5753100"/>
            <a:chExt cx="8141686" cy="484212"/>
          </a:xfrm>
        </p:grpSpPr>
        <p:cxnSp>
          <p:nvCxnSpPr>
            <p:cNvPr id="10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Arc 106"/>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7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7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8" name="Rectangle 7"/>
          <p:cNvSpPr txBox="1">
            <a:spLocks noChangeArrowheads="1"/>
          </p:cNvSpPr>
          <p:nvPr/>
        </p:nvSpPr>
        <p:spPr>
          <a:xfrm>
            <a:off x="4489943" y="723344"/>
            <a:ext cx="1302622" cy="408119"/>
          </a:xfrm>
          <a:prstGeom prst="rect">
            <a:avLst/>
          </a:prstGeom>
        </p:spPr>
        <p:txBody>
          <a:bodyPr vert="horz" lIns="0" tIns="0" rIns="0" bIns="0" rtlCol="0" anchor="ctr" anchorCtr="0">
            <a:normAutofit/>
          </a:bodyPr>
          <a:lstStyle/>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9"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32" name="Groupe 31"/>
          <p:cNvGrpSpPr/>
          <p:nvPr/>
        </p:nvGrpSpPr>
        <p:grpSpPr>
          <a:xfrm>
            <a:off x="437263" y="44624"/>
            <a:ext cx="8063322" cy="576064"/>
            <a:chOff x="437263" y="44624"/>
            <a:chExt cx="8063322" cy="576064"/>
          </a:xfrm>
        </p:grpSpPr>
        <p:sp>
          <p:nvSpPr>
            <p:cNvPr id="3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36"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41"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29" name="Oval 120"/>
          <p:cNvSpPr/>
          <p:nvPr/>
        </p:nvSpPr>
        <p:spPr>
          <a:xfrm>
            <a:off x="3154849" y="2446970"/>
            <a:ext cx="2552414" cy="22892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400" b="1" dirty="0"/>
          </a:p>
        </p:txBody>
      </p:sp>
      <p:sp>
        <p:nvSpPr>
          <p:cNvPr id="31" name="Round Diagonal Corner Rectangle 122"/>
          <p:cNvSpPr/>
          <p:nvPr/>
        </p:nvSpPr>
        <p:spPr>
          <a:xfrm>
            <a:off x="325490" y="333432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Création : </a:t>
            </a:r>
            <a:r>
              <a:rPr lang="fr-FR" sz="1600" b="1" dirty="0" smtClean="0"/>
              <a:t>1864</a:t>
            </a:r>
            <a:endParaRPr lang="fr-FR" sz="1600" b="1" dirty="0"/>
          </a:p>
        </p:txBody>
      </p:sp>
      <p:sp>
        <p:nvSpPr>
          <p:cNvPr id="53" name="Left Arrow 123"/>
          <p:cNvSpPr/>
          <p:nvPr/>
        </p:nvSpPr>
        <p:spPr>
          <a:xfrm>
            <a:off x="2339752"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7" name="Left Arrow 123"/>
          <p:cNvSpPr/>
          <p:nvPr/>
        </p:nvSpPr>
        <p:spPr>
          <a:xfrm>
            <a:off x="2388655"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8"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a:t>
            </a:r>
            <a:r>
              <a:rPr lang="fr-FR" sz="1600" b="1" dirty="0" smtClean="0"/>
              <a:t>23,7</a:t>
            </a:r>
            <a:r>
              <a:rPr lang="fr-FR" sz="1600" b="1" dirty="0" smtClean="0"/>
              <a:t> Mds d’euro </a:t>
            </a:r>
            <a:endParaRPr lang="fr-FR" sz="1600" b="1" dirty="0"/>
          </a:p>
        </p:txBody>
      </p:sp>
      <p:sp>
        <p:nvSpPr>
          <p:cNvPr id="42"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148300</a:t>
            </a:r>
            <a:r>
              <a:rPr lang="fr-FR" sz="1600" b="1" dirty="0" smtClean="0"/>
              <a:t> </a:t>
            </a:r>
            <a:r>
              <a:rPr lang="fr-FR" sz="1600" b="1" dirty="0" smtClean="0"/>
              <a:t>collaborateurs</a:t>
            </a:r>
            <a:endParaRPr lang="fr-FR" sz="1600" b="1" dirty="0"/>
          </a:p>
        </p:txBody>
      </p:sp>
      <p:sp>
        <p:nvSpPr>
          <p:cNvPr id="43" name="Left Arrow 123"/>
          <p:cNvSpPr/>
          <p:nvPr/>
        </p:nvSpPr>
        <p:spPr>
          <a:xfrm>
            <a:off x="2376857"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4"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3 </a:t>
            </a:r>
            <a:r>
              <a:rPr lang="fr-FR" sz="1600" b="1" dirty="0" smtClean="0"/>
              <a:t>grands </a:t>
            </a:r>
            <a:r>
              <a:rPr lang="fr-FR" sz="1600" b="1" dirty="0" err="1" smtClean="0"/>
              <a:t>pilliers</a:t>
            </a:r>
            <a:endParaRPr lang="fr-FR" sz="1600" b="1" dirty="0"/>
          </a:p>
        </p:txBody>
      </p:sp>
      <p:sp>
        <p:nvSpPr>
          <p:cNvPr id="46" name="Left Arrow 123"/>
          <p:cNvSpPr/>
          <p:nvPr/>
        </p:nvSpPr>
        <p:spPr>
          <a:xfrm>
            <a:off x="2357370"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45" name="Picture 44" descr="logo-societe-generale.png"/>
          <p:cNvPicPr>
            <a:picLocks noChangeAspect="1"/>
          </p:cNvPicPr>
          <p:nvPr/>
        </p:nvPicPr>
        <p:blipFill>
          <a:blip r:embed="rId3" cstate="print"/>
          <a:stretch>
            <a:fillRect/>
          </a:stretch>
        </p:blipFill>
        <p:spPr>
          <a:xfrm>
            <a:off x="3275856" y="3356992"/>
            <a:ext cx="2286000" cy="434988"/>
          </a:xfrm>
          <a:prstGeom prst="rect">
            <a:avLst/>
          </a:prstGeom>
        </p:spPr>
      </p:pic>
    </p:spTree>
    <p:extLst>
      <p:ext uri="{BB962C8B-B14F-4D97-AF65-F5344CB8AC3E}">
        <p14:creationId xmlns:p14="http://schemas.microsoft.com/office/powerpoint/2010/main" xmlns="" val="33205557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fmla="#ppt_w*sin(2.5*pi*$)">
                                          <p:val>
                                            <p:fltVal val="0"/>
                                          </p:val>
                                        </p:tav>
                                        <p:tav tm="100000">
                                          <p:val>
                                            <p:fltVal val="1"/>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fmla="#ppt_w*sin(2.5*pi*$)">
                                          <p:val>
                                            <p:fltVal val="0"/>
                                          </p:val>
                                        </p:tav>
                                        <p:tav tm="100000">
                                          <p:val>
                                            <p:fltVal val="1"/>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heel(1)">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6"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par>
                                <p:cTn id="22" presetID="1" presetClass="entr" presetSubtype="0" fill="hold" grpId="3"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8" presetClass="emph" presetSubtype="0" fill="hold" grpId="1" nodeType="withEffect">
                                  <p:stCondLst>
                                    <p:cond delay="0"/>
                                  </p:stCondLst>
                                  <p:childTnLst>
                                    <p:animRot by="5400000">
                                      <p:cBhvr>
                                        <p:cTn id="25" dur="1000" fill="hold"/>
                                        <p:tgtEl>
                                          <p:spTgt spid="53"/>
                                        </p:tgtEl>
                                        <p:attrNameLst>
                                          <p:attrName>r</p:attrName>
                                        </p:attrNameLst>
                                      </p:cBhvr>
                                    </p:animRot>
                                  </p:childTnLst>
                                </p:cTn>
                              </p:par>
                              <p:par>
                                <p:cTn id="26" presetID="57" presetClass="path" presetSubtype="0" accel="50000" decel="50000" fill="hold" grpId="0" nodeType="withEffect">
                                  <p:stCondLst>
                                    <p:cond delay="0"/>
                                  </p:stCondLst>
                                  <p:childTnLst>
                                    <p:animMotion origin="layout" path="M -3.61111E-6 -3.7037E-6 L -3.61111E-6 -0.11365 C -3.61111E-6 -0.16458 0.0507 -0.22685 0.09236 -0.22685 L 0.18473 -0.22685 " pathEditMode="relative" rAng="0" ptsTypes="AAAA">
                                      <p:cBhvr>
                                        <p:cTn id="27" dur="1000" fill="hold"/>
                                        <p:tgtEl>
                                          <p:spTgt spid="53"/>
                                        </p:tgtEl>
                                        <p:attrNameLst>
                                          <p:attrName>ppt_x</p:attrName>
                                          <p:attrName>ppt_y</p:attrName>
                                        </p:attrNameLst>
                                      </p:cBhvr>
                                      <p:rCtr x="9236" y="-11343"/>
                                    </p:animMotion>
                                  </p:childTnLst>
                                </p:cTn>
                              </p:par>
                              <p:par>
                                <p:cTn id="28" presetID="57" presetClass="path" presetSubtype="0" accel="50000" decel="50000" fill="hold" grpId="0" nodeType="withEffect">
                                  <p:stCondLst>
                                    <p:cond delay="0"/>
                                  </p:stCondLst>
                                  <p:childTnLst>
                                    <p:animMotion origin="layout" path="M -3.88889E-6 1.11111E-6 L -3.88889E-6 -0.16435 C -3.88889E-6 -0.23843 0.09254 -0.32755 0.16823 -0.32755 L 0.33664 -0.32755 " pathEditMode="relative" rAng="0" ptsTypes="AAAA">
                                      <p:cBhvr>
                                        <p:cTn id="29" dur="1000" fill="hold"/>
                                        <p:tgtEl>
                                          <p:spTgt spid="31"/>
                                        </p:tgtEl>
                                        <p:attrNameLst>
                                          <p:attrName>ppt_x</p:attrName>
                                          <p:attrName>ppt_y</p:attrName>
                                        </p:attrNameLst>
                                      </p:cBhvr>
                                      <p:rCtr x="16823" y="-1638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par>
                                <p:cTn id="36" presetID="8" presetClass="emph" presetSubtype="0" fill="hold" grpId="1" nodeType="withEffect">
                                  <p:stCondLst>
                                    <p:cond delay="0"/>
                                  </p:stCondLst>
                                  <p:childTnLst>
                                    <p:animRot by="5400000">
                                      <p:cBhvr>
                                        <p:cTn id="37" dur="1000" fill="hold"/>
                                        <p:tgtEl>
                                          <p:spTgt spid="57"/>
                                        </p:tgtEl>
                                        <p:attrNameLst>
                                          <p:attrName>r</p:attrName>
                                        </p:attrNameLst>
                                      </p:cBhvr>
                                    </p:animRot>
                                  </p:childTnLst>
                                </p:cTn>
                              </p:par>
                              <p:par>
                                <p:cTn id="38" presetID="57" presetClass="path" presetSubtype="0" accel="50000" decel="50000" fill="hold" grpId="0" nodeType="withEffect">
                                  <p:stCondLst>
                                    <p:cond delay="0"/>
                                  </p:stCondLst>
                                  <p:childTnLst>
                                    <p:animMotion origin="layout" path="M 4.44444E-6 -2.96296E-6 L 4.44444E-6 -0.11365 C 4.44444E-6 -0.16458 0.05069 -0.22685 0.09236 -0.22685 L 0.18472 -0.22685 " pathEditMode="relative" rAng="0" ptsTypes="AAAA">
                                      <p:cBhvr>
                                        <p:cTn id="39" dur="1000" fill="hold"/>
                                        <p:tgtEl>
                                          <p:spTgt spid="57"/>
                                        </p:tgtEl>
                                        <p:attrNameLst>
                                          <p:attrName>ppt_x</p:attrName>
                                          <p:attrName>ppt_y</p:attrName>
                                        </p:attrNameLst>
                                      </p:cBhvr>
                                      <p:rCtr x="9236" y="-11343"/>
                                    </p:animMotion>
                                  </p:childTnLst>
                                </p:cTn>
                              </p:par>
                              <p:par>
                                <p:cTn id="40" presetID="57" presetClass="path" presetSubtype="0" accel="50000" decel="50000" fill="hold" grpId="1" nodeType="withEffect">
                                  <p:stCondLst>
                                    <p:cond delay="0"/>
                                  </p:stCondLst>
                                  <p:childTnLst>
                                    <p:animMotion origin="layout" path="M -0.0125 -0.00718 L -0.0125 -0.16945 C -0.0125 -0.2419 0.08385 -0.33079 0.16267 -0.33079 L 0.33784 -0.33079 " pathEditMode="relative" rAng="0" ptsTypes="AAAA">
                                      <p:cBhvr>
                                        <p:cTn id="41" dur="1000" fill="hold"/>
                                        <p:tgtEl>
                                          <p:spTgt spid="58"/>
                                        </p:tgtEl>
                                        <p:attrNameLst>
                                          <p:attrName>ppt_x</p:attrName>
                                          <p:attrName>ppt_y</p:attrName>
                                        </p:attrNameLst>
                                      </p:cBhvr>
                                      <p:rCtr x="17517" y="-16181"/>
                                    </p:animMotion>
                                  </p:childTnLst>
                                </p:cTn>
                              </p:par>
                              <p:par>
                                <p:cTn id="42" presetID="50" presetClass="path" presetSubtype="0" accel="50000" decel="50000" fill="hold" grpId="1" nodeType="withEffect">
                                  <p:stCondLst>
                                    <p:cond delay="0"/>
                                  </p:stCondLst>
                                  <p:childTnLst>
                                    <p:animMotion origin="layout" path="M 0.33664 -0.33241 L 0.51615 -0.33241 C 0.59671 -0.33241 0.69584 -0.24282 0.69584 -0.17014 L 0.69584 -0.00764 " pathEditMode="relative" rAng="0" ptsTypes="AAAA">
                                      <p:cBhvr>
                                        <p:cTn id="43" dur="1000" fill="hold"/>
                                        <p:tgtEl>
                                          <p:spTgt spid="31"/>
                                        </p:tgtEl>
                                        <p:attrNameLst>
                                          <p:attrName>ppt_x</p:attrName>
                                          <p:attrName>ppt_y</p:attrName>
                                        </p:attrNameLst>
                                      </p:cBhvr>
                                      <p:rCtr x="17951" y="16227"/>
                                    </p:animMotion>
                                  </p:childTnLst>
                                </p:cTn>
                              </p:par>
                              <p:par>
                                <p:cTn id="44" presetID="50" presetClass="path" presetSubtype="0" accel="50000" decel="50000" fill="hold" grpId="2" nodeType="withEffect">
                                  <p:stCondLst>
                                    <p:cond delay="0"/>
                                  </p:stCondLst>
                                  <p:childTnLst>
                                    <p:animMotion origin="layout" path="M 0.18473 -0.22685 L 0.28577 -0.22685 C 0.33108 -0.22685 0.38698 -0.16481 0.38698 -0.11412 L 0.38698 -0.00139 " pathEditMode="relative" rAng="0" ptsTypes="AAAA">
                                      <p:cBhvr>
                                        <p:cTn id="45" dur="1000" fill="hold"/>
                                        <p:tgtEl>
                                          <p:spTgt spid="53"/>
                                        </p:tgtEl>
                                        <p:attrNameLst>
                                          <p:attrName>ppt_x</p:attrName>
                                          <p:attrName>ppt_y</p:attrName>
                                        </p:attrNameLst>
                                      </p:cBhvr>
                                      <p:rCtr x="10104" y="11273"/>
                                    </p:animMotion>
                                  </p:childTnLst>
                                </p:cTn>
                              </p:par>
                              <p:par>
                                <p:cTn id="46" presetID="8" presetClass="emph" presetSubtype="0" fill="hold" grpId="3" nodeType="withEffect">
                                  <p:stCondLst>
                                    <p:cond delay="0"/>
                                  </p:stCondLst>
                                  <p:childTnLst>
                                    <p:animRot by="5400000">
                                      <p:cBhvr>
                                        <p:cTn id="47" dur="1000" fill="hold"/>
                                        <p:tgtEl>
                                          <p:spTgt spid="53"/>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50" presetClass="path" presetSubtype="0" accel="50000" decel="50000" fill="hold" grpId="2" nodeType="clickEffect">
                                  <p:stCondLst>
                                    <p:cond delay="0"/>
                                  </p:stCondLst>
                                  <p:childTnLst>
                                    <p:animMotion origin="layout" path="M 0.33784 -0.33079 L 0.51666 -0.33079 C 0.59722 -0.33079 0.696 -0.24167 0.696 -0.16875 L 0.696 -0.00602 " pathEditMode="relative" rAng="0" ptsTypes="AAAA">
                                      <p:cBhvr>
                                        <p:cTn id="51" dur="1000" fill="hold"/>
                                        <p:tgtEl>
                                          <p:spTgt spid="58"/>
                                        </p:tgtEl>
                                        <p:attrNameLst>
                                          <p:attrName>ppt_x</p:attrName>
                                          <p:attrName>ppt_y</p:attrName>
                                        </p:attrNameLst>
                                      </p:cBhvr>
                                      <p:rCtr x="17899" y="16227"/>
                                    </p:animMotion>
                                  </p:childTnLst>
                                </p:cTn>
                              </p:par>
                              <p:par>
                                <p:cTn id="52" presetID="50" presetClass="path" presetSubtype="0" accel="50000" decel="50000" fill="hold" grpId="3" nodeType="withEffect">
                                  <p:stCondLst>
                                    <p:cond delay="0"/>
                                  </p:stCondLst>
                                  <p:childTnLst>
                                    <p:animMotion origin="layout" path="M 0.18611 -0.22685 L 0.28715 -0.22685 C 0.33246 -0.22685 0.38836 -0.16412 0.38836 -0.11296 L 0.38836 0.00116 " pathEditMode="relative" rAng="0" ptsTypes="AAAA">
                                      <p:cBhvr>
                                        <p:cTn id="53" dur="1000" fill="hold"/>
                                        <p:tgtEl>
                                          <p:spTgt spid="57"/>
                                        </p:tgtEl>
                                        <p:attrNameLst>
                                          <p:attrName>ppt_x</p:attrName>
                                          <p:attrName>ppt_y</p:attrName>
                                        </p:attrNameLst>
                                      </p:cBhvr>
                                      <p:rCtr x="10104" y="11389"/>
                                    </p:animMotion>
                                  </p:childTnLst>
                                </p:cTn>
                              </p:par>
                              <p:par>
                                <p:cTn id="54" presetID="8" presetClass="emph" presetSubtype="0" fill="hold" grpId="4" nodeType="withEffect">
                                  <p:stCondLst>
                                    <p:cond delay="0"/>
                                  </p:stCondLst>
                                  <p:childTnLst>
                                    <p:animRot by="5400000">
                                      <p:cBhvr>
                                        <p:cTn id="55" dur="1000" fill="hold"/>
                                        <p:tgtEl>
                                          <p:spTgt spid="57"/>
                                        </p:tgtEl>
                                        <p:attrNameLst>
                                          <p:attrName>r</p:attrName>
                                        </p:attrNameLst>
                                      </p:cBhvr>
                                    </p:animRot>
                                  </p:childTnLst>
                                </p:cTn>
                              </p:par>
                              <p:par>
                                <p:cTn id="56" presetID="36" presetClass="path" presetSubtype="0" accel="50000" decel="50000" fill="hold" grpId="2" nodeType="withEffect">
                                  <p:stCondLst>
                                    <p:cond delay="0"/>
                                  </p:stCondLst>
                                  <p:childTnLst>
                                    <p:animMotion origin="layout" path="M 0.69584 -0.00764 L 0.69584 0.15509 C 0.69584 0.22824 0.60243 0.31852 0.52657 0.31852 L 0.35747 0.31852 " pathEditMode="relative" rAng="0" ptsTypes="AAAA">
                                      <p:cBhvr>
                                        <p:cTn id="57" dur="1000" fill="hold"/>
                                        <p:tgtEl>
                                          <p:spTgt spid="31"/>
                                        </p:tgtEl>
                                        <p:attrNameLst>
                                          <p:attrName>ppt_x</p:attrName>
                                          <p:attrName>ppt_y</p:attrName>
                                        </p:attrNameLst>
                                      </p:cBhvr>
                                      <p:rCtr x="-16927" y="16296"/>
                                    </p:animMotion>
                                  </p:childTnLst>
                                </p:cTn>
                              </p:par>
                              <p:par>
                                <p:cTn id="58" presetID="36" presetClass="path" presetSubtype="0" accel="50000" decel="50000" fill="hold" grpId="4" nodeType="withEffect">
                                  <p:stCondLst>
                                    <p:cond delay="0"/>
                                  </p:stCondLst>
                                  <p:childTnLst>
                                    <p:animMotion origin="layout" path="M 0.38698 -0.00139 L 0.38698 0.10857 C 0.38698 0.15787 0.33681 0.21899 0.29618 0.21899 L 0.20556 0.21899 " pathEditMode="relative" rAng="0" ptsTypes="AAAA">
                                      <p:cBhvr>
                                        <p:cTn id="59" dur="1000" fill="hold"/>
                                        <p:tgtEl>
                                          <p:spTgt spid="53"/>
                                        </p:tgtEl>
                                        <p:attrNameLst>
                                          <p:attrName>ppt_x</p:attrName>
                                          <p:attrName>ppt_y</p:attrName>
                                        </p:attrNameLst>
                                      </p:cBhvr>
                                      <p:rCtr x="-9080" y="11019"/>
                                    </p:animMotion>
                                  </p:childTnLst>
                                </p:cTn>
                              </p:par>
                              <p:par>
                                <p:cTn id="60" presetID="8" presetClass="emph" presetSubtype="0" fill="hold" grpId="5" nodeType="withEffect">
                                  <p:stCondLst>
                                    <p:cond delay="0"/>
                                  </p:stCondLst>
                                  <p:childTnLst>
                                    <p:animRot by="5400000">
                                      <p:cBhvr>
                                        <p:cTn id="61" dur="1000" fill="hold"/>
                                        <p:tgtEl>
                                          <p:spTgt spid="53"/>
                                        </p:tgtEl>
                                        <p:attrNameLst>
                                          <p:attrName>r</p:attrName>
                                        </p:attrNameLst>
                                      </p:cBhvr>
                                    </p:animRot>
                                  </p:childTnLst>
                                </p:cTn>
                              </p:par>
                              <p:par>
                                <p:cTn id="62" presetID="1"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 presetClass="entr" presetSubtype="0" fill="hold" grpId="2"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57" presetClass="path" presetSubtype="0" accel="50000" decel="50000" fill="hold" grpId="1" nodeType="withEffect">
                                  <p:stCondLst>
                                    <p:cond delay="0"/>
                                  </p:stCondLst>
                                  <p:childTnLst>
                                    <p:animMotion origin="layout" path="M -0.0125 -0.00718 L -0.0125 -0.16944 C -0.0125 -0.2419 0.08385 -0.33079 0.16267 -0.33079 L 0.33785 -0.33079 " pathEditMode="relative" rAng="0" ptsTypes="AAAA">
                                      <p:cBhvr>
                                        <p:cTn id="67" dur="1000" fill="hold"/>
                                        <p:tgtEl>
                                          <p:spTgt spid="42"/>
                                        </p:tgtEl>
                                        <p:attrNameLst>
                                          <p:attrName>ppt_x</p:attrName>
                                          <p:attrName>ppt_y</p:attrName>
                                        </p:attrNameLst>
                                      </p:cBhvr>
                                      <p:rCtr x="17517" y="-16181"/>
                                    </p:animMotion>
                                  </p:childTnLst>
                                </p:cTn>
                              </p:par>
                              <p:par>
                                <p:cTn id="68" presetID="8" presetClass="emph" presetSubtype="0" fill="hold" grpId="1" nodeType="withEffect">
                                  <p:stCondLst>
                                    <p:cond delay="0"/>
                                  </p:stCondLst>
                                  <p:childTnLst>
                                    <p:animRot by="5400000">
                                      <p:cBhvr>
                                        <p:cTn id="69" dur="1000" fill="hold"/>
                                        <p:tgtEl>
                                          <p:spTgt spid="43"/>
                                        </p:tgtEl>
                                        <p:attrNameLst>
                                          <p:attrName>r</p:attrName>
                                        </p:attrNameLst>
                                      </p:cBhvr>
                                    </p:animRot>
                                  </p:childTnLst>
                                </p:cTn>
                              </p:par>
                              <p:par>
                                <p:cTn id="70" presetID="57" presetClass="path" presetSubtype="0" accel="50000" decel="50000" fill="hold" grpId="0" nodeType="withEffect">
                                  <p:stCondLst>
                                    <p:cond delay="0"/>
                                  </p:stCondLst>
                                  <p:childTnLst>
                                    <p:animMotion origin="layout" path="M 3.33333E-6 -3.7037E-6 L 3.33333E-6 -0.11365 C 3.33333E-6 -0.16458 0.05069 -0.22685 0.09236 -0.22685 L 0.18472 -0.22685 " pathEditMode="relative" rAng="0" ptsTypes="AAAA">
                                      <p:cBhvr>
                                        <p:cTn id="71" dur="1000" fill="hold"/>
                                        <p:tgtEl>
                                          <p:spTgt spid="43"/>
                                        </p:tgtEl>
                                        <p:attrNameLst>
                                          <p:attrName>ppt_x</p:attrName>
                                          <p:attrName>ppt_y</p:attrName>
                                        </p:attrNameLst>
                                      </p:cBhvr>
                                      <p:rCtr x="9236" y="-11343"/>
                                    </p:animMotion>
                                  </p:childTnLst>
                                </p:cTn>
                              </p:par>
                            </p:childTnLst>
                          </p:cTn>
                        </p:par>
                      </p:childTnLst>
                    </p:cTn>
                  </p:par>
                  <p:par>
                    <p:cTn id="72" fill="hold">
                      <p:stCondLst>
                        <p:cond delay="indefinite"/>
                      </p:stCondLst>
                      <p:childTnLst>
                        <p:par>
                          <p:cTn id="73" fill="hold">
                            <p:stCondLst>
                              <p:cond delay="0"/>
                            </p:stCondLst>
                            <p:childTnLst>
                              <p:par>
                                <p:cTn id="74" presetID="50" presetClass="path" presetSubtype="0" accel="50000" decel="50000" fill="hold" grpId="3" nodeType="clickEffect">
                                  <p:stCondLst>
                                    <p:cond delay="0"/>
                                  </p:stCondLst>
                                  <p:childTnLst>
                                    <p:animMotion origin="layout" path="M 0.18611 -0.22685 L 0.28715 -0.22685 C 0.33246 -0.22685 0.38836 -0.16412 0.38836 -0.11296 L 0.38836 0.00116 " pathEditMode="relative" rAng="0" ptsTypes="AAAA">
                                      <p:cBhvr>
                                        <p:cTn id="75" dur="1000" fill="hold"/>
                                        <p:tgtEl>
                                          <p:spTgt spid="43"/>
                                        </p:tgtEl>
                                        <p:attrNameLst>
                                          <p:attrName>ppt_x</p:attrName>
                                          <p:attrName>ppt_y</p:attrName>
                                        </p:attrNameLst>
                                      </p:cBhvr>
                                      <p:rCtr x="10104" y="11389"/>
                                    </p:animMotion>
                                  </p:childTnLst>
                                </p:cTn>
                              </p:par>
                              <p:par>
                                <p:cTn id="76" presetID="8" presetClass="emph" presetSubtype="0" fill="hold" grpId="4" nodeType="withEffect">
                                  <p:stCondLst>
                                    <p:cond delay="0"/>
                                  </p:stCondLst>
                                  <p:childTnLst>
                                    <p:animRot by="5400000">
                                      <p:cBhvr>
                                        <p:cTn id="77" dur="1000" fill="hold"/>
                                        <p:tgtEl>
                                          <p:spTgt spid="43"/>
                                        </p:tgtEl>
                                        <p:attrNameLst>
                                          <p:attrName>r</p:attrName>
                                        </p:attrNameLst>
                                      </p:cBhvr>
                                    </p:animRot>
                                  </p:childTnLst>
                                </p:cTn>
                              </p:par>
                              <p:par>
                                <p:cTn id="78" presetID="50" presetClass="path" presetSubtype="0" accel="50000" decel="50000" fill="hold" grpId="2" nodeType="withEffect">
                                  <p:stCondLst>
                                    <p:cond delay="0"/>
                                  </p:stCondLst>
                                  <p:childTnLst>
                                    <p:animMotion origin="layout" path="M 0.33524 -0.33241 L 0.51424 -0.33241 C 0.59444 -0.33241 0.6934 -0.24144 0.6934 -0.16713 L 0.6934 -0.00185 " pathEditMode="relative" rAng="0" ptsTypes="AAAA">
                                      <p:cBhvr>
                                        <p:cTn id="79" dur="1000" fill="hold"/>
                                        <p:tgtEl>
                                          <p:spTgt spid="42"/>
                                        </p:tgtEl>
                                        <p:attrNameLst>
                                          <p:attrName>ppt_x</p:attrName>
                                          <p:attrName>ppt_y</p:attrName>
                                        </p:attrNameLst>
                                      </p:cBhvr>
                                      <p:rCtr x="17899" y="16528"/>
                                    </p:animMotion>
                                  </p:childTnLst>
                                </p:cTn>
                              </p:par>
                              <p:par>
                                <p:cTn id="80" presetID="36" presetClass="path" presetSubtype="0" accel="50000" decel="50000" fill="hold" grpId="4" nodeType="withEffect">
                                  <p:stCondLst>
                                    <p:cond delay="0"/>
                                  </p:stCondLst>
                                  <p:childTnLst>
                                    <p:animMotion origin="layout" path="M -3.61111E-6 -4.07407E-6 L -3.61111E-6 0.16135 C -3.61111E-6 0.2338 0.09566 0.32292 0.17361 0.32292 L 0.34723 0.32292 " pathEditMode="relative" rAng="0" ptsTypes="AAAA">
                                      <p:cBhvr>
                                        <p:cTn id="81" dur="1000" spd="-100000" fill="hold"/>
                                        <p:tgtEl>
                                          <p:spTgt spid="31"/>
                                        </p:tgtEl>
                                        <p:attrNameLst>
                                          <p:attrName>ppt_x</p:attrName>
                                          <p:attrName>ppt_y</p:attrName>
                                        </p:attrNameLst>
                                      </p:cBhvr>
                                      <p:rCtr x="17361" y="16134"/>
                                    </p:animMotion>
                                  </p:childTnLst>
                                </p:cTn>
                              </p:par>
                              <p:par>
                                <p:cTn id="82" presetID="36" presetClass="path" presetSubtype="0" accel="50000" decel="50000" fill="hold" grpId="7" nodeType="withEffect">
                                  <p:stCondLst>
                                    <p:cond delay="0"/>
                                  </p:stCondLst>
                                  <p:childTnLst>
                                    <p:animMotion origin="layout" path="M -3.61111E-6 -3.7037E-6 L -3.61111E-6 0.1088 C -3.61111E-6 0.15764 0.05625 0.21899 0.10243 0.21899 L 0.20556 0.21899 " pathEditMode="relative" rAng="0" ptsTypes="AAAA">
                                      <p:cBhvr>
                                        <p:cTn id="83" dur="1000" spd="-100000" fill="hold"/>
                                        <p:tgtEl>
                                          <p:spTgt spid="53"/>
                                        </p:tgtEl>
                                        <p:attrNameLst>
                                          <p:attrName>ppt_x</p:attrName>
                                          <p:attrName>ppt_y</p:attrName>
                                        </p:attrNameLst>
                                      </p:cBhvr>
                                      <p:rCtr x="10278" y="10949"/>
                                    </p:animMotion>
                                  </p:childTnLst>
                                </p:cTn>
                              </p:par>
                              <p:par>
                                <p:cTn id="84" presetID="8" presetClass="emph" presetSubtype="0" fill="hold" grpId="8" nodeType="withEffect">
                                  <p:stCondLst>
                                    <p:cond delay="0"/>
                                  </p:stCondLst>
                                  <p:childTnLst>
                                    <p:animRot by="5400000">
                                      <p:cBhvr>
                                        <p:cTn id="85" dur="1000" fill="hold"/>
                                        <p:tgtEl>
                                          <p:spTgt spid="53"/>
                                        </p:tgtEl>
                                        <p:attrNameLst>
                                          <p:attrName>r</p:attrName>
                                        </p:attrNameLst>
                                      </p:cBhvr>
                                    </p:animRot>
                                  </p:childTnLst>
                                </p:cTn>
                              </p:par>
                              <p:par>
                                <p:cTn id="86" presetID="36" presetClass="path" presetSubtype="0" accel="50000" decel="50000" fill="hold" grpId="3" nodeType="withEffect">
                                  <p:stCondLst>
                                    <p:cond delay="0"/>
                                  </p:stCondLst>
                                  <p:childTnLst>
                                    <p:animMotion origin="layout" path="M 0.69705 -0.00602 L 0.69705 0.15555 C 0.69705 0.22801 0.60208 0.31736 0.52517 0.31736 L 0.35416 0.31736 " pathEditMode="relative" rAng="0" ptsTypes="AAAA">
                                      <p:cBhvr>
                                        <p:cTn id="87" dur="1000" fill="hold"/>
                                        <p:tgtEl>
                                          <p:spTgt spid="58"/>
                                        </p:tgtEl>
                                        <p:attrNameLst>
                                          <p:attrName>ppt_x</p:attrName>
                                          <p:attrName>ppt_y</p:attrName>
                                        </p:attrNameLst>
                                      </p:cBhvr>
                                      <p:rCtr x="-17153" y="16157"/>
                                    </p:animMotion>
                                  </p:childTnLst>
                                </p:cTn>
                              </p:par>
                              <p:par>
                                <p:cTn id="88" presetID="36" presetClass="path" presetSubtype="0" accel="50000" decel="50000" fill="hold" grpId="5" nodeType="withEffect">
                                  <p:stCondLst>
                                    <p:cond delay="0"/>
                                  </p:stCondLst>
                                  <p:childTnLst>
                                    <p:animMotion origin="layout" path="M 0.38159 0.00185 L 0.38159 0.1132 C 0.38159 0.16343 0.32673 0.22547 0.28229 0.22547 L 0.18333 0.22547 " pathEditMode="relative" rAng="0" ptsTypes="AAAA">
                                      <p:cBhvr>
                                        <p:cTn id="89" dur="1000" fill="hold"/>
                                        <p:tgtEl>
                                          <p:spTgt spid="57"/>
                                        </p:tgtEl>
                                        <p:attrNameLst>
                                          <p:attrName>ppt_x</p:attrName>
                                          <p:attrName>ppt_y</p:attrName>
                                        </p:attrNameLst>
                                      </p:cBhvr>
                                      <p:rCtr x="-9913" y="11181"/>
                                    </p:animMotion>
                                  </p:childTnLst>
                                </p:cTn>
                              </p:par>
                              <p:par>
                                <p:cTn id="90" presetID="8" presetClass="emph" presetSubtype="0" fill="hold" grpId="6" nodeType="withEffect">
                                  <p:stCondLst>
                                    <p:cond delay="0"/>
                                  </p:stCondLst>
                                  <p:childTnLst>
                                    <p:animRot by="5400000">
                                      <p:cBhvr>
                                        <p:cTn id="91" dur="1000" fill="hold"/>
                                        <p:tgtEl>
                                          <p:spTgt spid="57"/>
                                        </p:tgtEl>
                                        <p:attrNameLst>
                                          <p:attrName>r</p:attrName>
                                        </p:attrNameLst>
                                      </p:cBhvr>
                                    </p:animRo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57" presetClass="path" presetSubtype="0" accel="50000" decel="50000" fill="hold" grpId="1" nodeType="withEffect">
                                  <p:stCondLst>
                                    <p:cond delay="0"/>
                                  </p:stCondLst>
                                  <p:childTnLst>
                                    <p:animMotion origin="layout" path="M -0.0125 -0.00718 L -0.0125 -0.16944 C -0.0125 -0.2419 0.08385 -0.33079 0.16267 -0.33079 L 0.33784 -0.33079 " pathEditMode="relative" rAng="0" ptsTypes="AAAA">
                                      <p:cBhvr>
                                        <p:cTn id="95" dur="1000" fill="hold"/>
                                        <p:tgtEl>
                                          <p:spTgt spid="44"/>
                                        </p:tgtEl>
                                        <p:attrNameLst>
                                          <p:attrName>ppt_x</p:attrName>
                                          <p:attrName>ppt_y</p:attrName>
                                        </p:attrNameLst>
                                      </p:cBhvr>
                                      <p:rCtr x="17517" y="-16181"/>
                                    </p:animMotion>
                                  </p:childTnLst>
                                </p:cTn>
                              </p:par>
                              <p:par>
                                <p:cTn id="96" presetID="1" presetClass="entr" presetSubtype="0" fill="hold" grpId="2"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8" presetClass="emph" presetSubtype="0" fill="hold" grpId="1" nodeType="withEffect">
                                  <p:stCondLst>
                                    <p:cond delay="0"/>
                                  </p:stCondLst>
                                  <p:childTnLst>
                                    <p:animRot by="5400000">
                                      <p:cBhvr>
                                        <p:cTn id="99" dur="1000" fill="hold"/>
                                        <p:tgtEl>
                                          <p:spTgt spid="46"/>
                                        </p:tgtEl>
                                        <p:attrNameLst>
                                          <p:attrName>r</p:attrName>
                                        </p:attrNameLst>
                                      </p:cBhvr>
                                    </p:animRot>
                                  </p:childTnLst>
                                </p:cTn>
                              </p:par>
                              <p:par>
                                <p:cTn id="100" presetID="57" presetClass="path" presetSubtype="0" accel="50000" decel="50000" fill="hold" grpId="0" nodeType="withEffect">
                                  <p:stCondLst>
                                    <p:cond delay="0"/>
                                  </p:stCondLst>
                                  <p:childTnLst>
                                    <p:animMotion origin="layout" path="M -3.33333E-6 -2.96296E-6 L -3.33333E-6 -0.11365 C -3.33333E-6 -0.16458 0.0507 -0.22685 0.09236 -0.22685 L 0.18473 -0.22685 " pathEditMode="relative" rAng="0" ptsTypes="AAAA">
                                      <p:cBhvr>
                                        <p:cTn id="101" dur="1000" fill="hold"/>
                                        <p:tgtEl>
                                          <p:spTgt spid="46"/>
                                        </p:tgtEl>
                                        <p:attrNameLst>
                                          <p:attrName>ppt_x</p:attrName>
                                          <p:attrName>ppt_y</p:attrName>
                                        </p:attrNameLst>
                                      </p:cBhvr>
                                      <p:rCtr x="9236"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5" grpId="0" animBg="1"/>
      <p:bldP spid="29" grpId="0" animBg="1"/>
      <p:bldP spid="31" grpId="0" animBg="1"/>
      <p:bldP spid="31" grpId="1" animBg="1"/>
      <p:bldP spid="31" grpId="2" animBg="1"/>
      <p:bldP spid="31" grpId="3" animBg="1"/>
      <p:bldP spid="31" grpId="4" animBg="1"/>
      <p:bldP spid="53" grpId="0" animBg="1"/>
      <p:bldP spid="53" grpId="1" animBg="1"/>
      <p:bldP spid="53" grpId="2" animBg="1"/>
      <p:bldP spid="53" grpId="3" animBg="1"/>
      <p:bldP spid="53" grpId="4" animBg="1"/>
      <p:bldP spid="53" grpId="5" animBg="1"/>
      <p:bldP spid="53" grpId="6" animBg="1"/>
      <p:bldP spid="53" grpId="7" animBg="1"/>
      <p:bldP spid="53" grpId="8" animBg="1"/>
      <p:bldP spid="57" grpId="0" animBg="1"/>
      <p:bldP spid="57" grpId="1" animBg="1"/>
      <p:bldP spid="57" grpId="2" animBg="1"/>
      <p:bldP spid="57" grpId="3" animBg="1"/>
      <p:bldP spid="57" grpId="4" animBg="1"/>
      <p:bldP spid="57" grpId="5" animBg="1"/>
      <p:bldP spid="57" grpId="6" animBg="1"/>
      <p:bldP spid="58" grpId="0" animBg="1"/>
      <p:bldP spid="58" grpId="1" animBg="1"/>
      <p:bldP spid="58" grpId="2" animBg="1"/>
      <p:bldP spid="58" grpId="3" animBg="1"/>
      <p:bldP spid="42" grpId="0" animBg="1"/>
      <p:bldP spid="42" grpId="1" animBg="1"/>
      <p:bldP spid="42" grpId="2" animBg="1"/>
      <p:bldP spid="43" grpId="0" animBg="1"/>
      <p:bldP spid="43" grpId="1" animBg="1"/>
      <p:bldP spid="43" grpId="2" animBg="1"/>
      <p:bldP spid="43" grpId="3" animBg="1"/>
      <p:bldP spid="43" grpId="4" animBg="1"/>
      <p:bldP spid="44" grpId="0" animBg="1"/>
      <p:bldP spid="44" grpId="1" animBg="1"/>
      <p:bldP spid="46" grpId="0" animBg="1"/>
      <p:bldP spid="46" grpId="1" animBg="1"/>
      <p:bldP spid="4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30</a:t>
            </a:fld>
            <a:endParaRPr lang="fr-BE">
              <a:solidFill>
                <a:prstClr val="black">
                  <a:tint val="75000"/>
                </a:prstClr>
              </a:solidFill>
            </a:endParaRPr>
          </a:p>
        </p:txBody>
      </p:sp>
      <p:sp>
        <p:nvSpPr>
          <p:cNvPr id="8" name="Rectangle 7"/>
          <p:cNvSpPr/>
          <p:nvPr/>
        </p:nvSpPr>
        <p:spPr>
          <a:xfrm>
            <a:off x="74967" y="-2960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75000"/>
                    </a:schemeClr>
                  </a:solidFill>
                  <a:latin typeface="Agency FB" pitchFamily="34" charset="0"/>
                  <a:ea typeface="+mj-ea"/>
                  <a:cs typeface="+mj-cs"/>
                </a:rPr>
                <a:t>Restitution</a:t>
              </a:r>
              <a:endParaRPr lang="fr-FR" sz="1700" dirty="0">
                <a:solidFill>
                  <a:schemeClr val="bg1">
                    <a:lumMod val="7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smtClean="0">
                  <a:latin typeface="Agency FB" pitchFamily="34" charset="0"/>
                  <a:ea typeface="+mj-ea"/>
                  <a:cs typeface="+mj-cs"/>
                </a:rPr>
                <a:t>Reporting</a:t>
              </a:r>
              <a:endParaRPr lang="fr-FR" sz="1700" b="1" dirty="0">
                <a:latin typeface="Agency FB" pitchFamily="34" charset="0"/>
                <a:ea typeface="+mj-ea"/>
                <a:cs typeface="+mj-cs"/>
              </a:endParaRPr>
            </a:p>
          </p:txBody>
        </p:sp>
      </p:grpSp>
      <p:graphicFrame>
        <p:nvGraphicFramePr>
          <p:cNvPr id="25" name="Diagramme 24"/>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me 25"/>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0" name="Diagramme 2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3" name="Diagramme 32"/>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5" name="Diagramme 34"/>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36" name="Connecteur droit avec flèche 3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844536" y="1951342"/>
            <a:ext cx="119088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41" name="ZoneTexte 40"/>
          <p:cNvSpPr txBox="1"/>
          <p:nvPr/>
        </p:nvSpPr>
        <p:spPr>
          <a:xfrm>
            <a:off x="5019494" y="1994594"/>
            <a:ext cx="1148995" cy="338554"/>
          </a:xfrm>
          <a:prstGeom prst="rect">
            <a:avLst/>
          </a:prstGeom>
          <a:noFill/>
        </p:spPr>
        <p:txBody>
          <a:bodyPr wrap="square" rtlCol="0">
            <a:spAutoFit/>
          </a:bodyPr>
          <a:lstStyle/>
          <a:p>
            <a:r>
              <a:rPr lang="fr-FR" sz="1600" dirty="0" err="1" smtClean="0">
                <a:solidFill>
                  <a:schemeClr val="tx2"/>
                </a:solidFill>
              </a:rPr>
              <a:t>Datamarts</a:t>
            </a:r>
            <a:endParaRPr lang="fr-FR" sz="1600" dirty="0">
              <a:solidFill>
                <a:schemeClr val="tx2"/>
              </a:solidFill>
            </a:endParaRPr>
          </a:p>
        </p:txBody>
      </p:sp>
      <p:graphicFrame>
        <p:nvGraphicFramePr>
          <p:cNvPr id="44" name="Diagramme 43"/>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46" name="ZoneTexte 45"/>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47" name="Rectangle 46"/>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en angle 48"/>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Connecteur en angle 49"/>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en angle 5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Diagramme 52"/>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54" name="Diagramme 53"/>
          <p:cNvGraphicFramePr/>
          <p:nvPr>
            <p:extLst>
              <p:ext uri="{D42A27DB-BD31-4B8C-83A1-F6EECF244321}">
                <p14:modId xmlns:p14="http://schemas.microsoft.com/office/powerpoint/2010/main" xmlns="" val="3307561045"/>
              </p:ext>
            </p:extLst>
          </p:nvPr>
        </p:nvGraphicFramePr>
        <p:xfrm>
          <a:off x="3222617" y="4477700"/>
          <a:ext cx="2036630" cy="140192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55" name="Connecteur en angle 54"/>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8" y="5225461"/>
            <a:ext cx="312436" cy="37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6178" y="2631559"/>
            <a:ext cx="6474863"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cstate="print">
            <a:extLst>
              <a:ext uri="{28A0092B-C50C-407E-A947-70E740481C1C}">
                <a14:useLocalDpi xmlns:a14="http://schemas.microsoft.com/office/drawing/2010/main" xmlns="" val="0"/>
              </a:ext>
            </a:extLst>
          </a:blip>
          <a:stretch>
            <a:fillRect/>
          </a:stretch>
        </p:blipFill>
        <p:spPr>
          <a:xfrm>
            <a:off x="5259247" y="1326132"/>
            <a:ext cx="583968" cy="621243"/>
          </a:xfrm>
          <a:prstGeom prst="rect">
            <a:avLst/>
          </a:prstGeom>
        </p:spPr>
      </p:pic>
    </p:spTree>
    <p:extLst>
      <p:ext uri="{BB962C8B-B14F-4D97-AF65-F5344CB8AC3E}">
        <p14:creationId xmlns:p14="http://schemas.microsoft.com/office/powerpoint/2010/main" xmlns="" val="365138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500"/>
                                        <p:tgtEl>
                                          <p:spTgt spid="4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4.72222E-6 -3.7037E-7 L -0.35312 0.00509 " pathEditMode="relative" rAng="0" ptsTypes="AA">
                                      <p:cBhvr>
                                        <p:cTn id="24" dur="2000" fill="hold"/>
                                        <p:tgtEl>
                                          <p:spTgt spid="61"/>
                                        </p:tgtEl>
                                        <p:attrNameLst>
                                          <p:attrName>ppt_x</p:attrName>
                                          <p:attrName>ppt_y</p:attrName>
                                        </p:attrNameLst>
                                      </p:cBhvr>
                                      <p:rCtr x="-17656" y="255"/>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35312 0.00509 L -0.75902 -3.7037E-7 " pathEditMode="relative" rAng="0" ptsTypes="AA">
                                      <p:cBhvr>
                                        <p:cTn id="28" dur="2000" fill="hold"/>
                                        <p:tgtEl>
                                          <p:spTgt spid="61"/>
                                        </p:tgtEl>
                                        <p:attrNameLst>
                                          <p:attrName>ppt_x</p:attrName>
                                          <p:attrName>ppt_y</p:attrName>
                                        </p:attrNameLst>
                                      </p:cBhvr>
                                      <p:rCtr x="-20295"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46" grpId="0"/>
      <p:bldP spid="47" grpId="0" animBg="1"/>
      <p:bldP spid="48" grpId="0" animBg="1"/>
      <p:bldP spid="61" grpId="2" animBg="1"/>
      <p:bldP spid="61" grpId="3"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31</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40380"/>
            <a:ext cx="8023375" cy="580318"/>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194970"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Web</a:t>
            </a:r>
            <a:endParaRPr lang="fr-FR" sz="1400" b="1" dirty="0">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Mobile</a:t>
            </a:r>
            <a:endParaRPr lang="fr-FR" sz="1400" dirty="0">
              <a:solidFill>
                <a:schemeClr val="bg1">
                  <a:lumMod val="65000"/>
                </a:schemeClr>
              </a:solidFill>
              <a:latin typeface="Agency FB" pitchFamily="34" charset="0"/>
              <a:ea typeface="+mj-ea"/>
              <a:cs typeface="+mj-cs"/>
            </a:endParaRPr>
          </a:p>
        </p:txBody>
      </p:sp>
      <p:sp>
        <p:nvSpPr>
          <p:cNvPr id="64" name="Freeform 9" descr="&lt;LOGICA_QUOTE_RIGHT&gt;"/>
          <p:cNvSpPr>
            <a:spLocks/>
          </p:cNvSpPr>
          <p:nvPr/>
        </p:nvSpPr>
        <p:spPr bwMode="gray">
          <a:xfrm>
            <a:off x="1161654" y="63557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1436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fmla="#ppt_w*sin(2.5*pi*$)">
                                          <p:val>
                                            <p:fltVal val="0"/>
                                          </p:val>
                                        </p:tav>
                                        <p:tav tm="100000">
                                          <p:val>
                                            <p:fltVal val="1"/>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p:cTn id="11" dur="1000" fill="hold"/>
                                        <p:tgtEl>
                                          <p:spTgt spid="65"/>
                                        </p:tgtEl>
                                        <p:attrNameLst>
                                          <p:attrName>ppt_w</p:attrName>
                                        </p:attrNameLst>
                                      </p:cBhvr>
                                      <p:tavLst>
                                        <p:tav tm="0" fmla="#ppt_w*sin(2.5*pi*$)">
                                          <p:val>
                                            <p:fltVal val="0"/>
                                          </p:val>
                                        </p:tav>
                                        <p:tav tm="100000">
                                          <p:val>
                                            <p:fltVal val="1"/>
                                          </p:val>
                                        </p:tav>
                                      </p:tavLst>
                                    </p:anim>
                                    <p:anim calcmode="lin" valueType="num">
                                      <p:cBhvr>
                                        <p:cTn id="12" dur="1000" fill="hold"/>
                                        <p:tgtEl>
                                          <p:spTgt spid="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32</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32339"/>
            <a:ext cx="8023375" cy="588359"/>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Web</a:t>
            </a:r>
            <a:endParaRPr lang="fr-FR" sz="1400" dirty="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Mobile</a:t>
            </a:r>
            <a:endParaRPr lang="fr-FR" sz="1400" b="1" dirty="0">
              <a:latin typeface="Agency FB" pitchFamily="34" charset="0"/>
              <a:ea typeface="+mj-ea"/>
              <a:cs typeface="+mj-cs"/>
            </a:endParaRPr>
          </a:p>
        </p:txBody>
      </p:sp>
      <p:sp>
        <p:nvSpPr>
          <p:cNvPr id="30" name="Freeform 9" descr="&lt;LOGICA_QUOTE_RIGHT&gt;"/>
          <p:cNvSpPr>
            <a:spLocks/>
          </p:cNvSpPr>
          <p:nvPr/>
        </p:nvSpPr>
        <p:spPr bwMode="gray">
          <a:xfrm>
            <a:off x="2599227" y="63776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882274" y="64520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35436" y="1183637"/>
            <a:ext cx="2682312" cy="476855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59517" y="1104218"/>
            <a:ext cx="2715869" cy="4828211"/>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67657" y="1113206"/>
            <a:ext cx="2697613" cy="4795756"/>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081183" y="1102986"/>
            <a:ext cx="2857928" cy="5080761"/>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9913" y="1119744"/>
            <a:ext cx="2931632" cy="5211790"/>
          </a:xfrm>
          <a:prstGeom prst="rect">
            <a:avLst/>
          </a:prstGeom>
        </p:spPr>
      </p:pic>
      <p:pic>
        <p:nvPicPr>
          <p:cNvPr id="15" name="Image 14"/>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052945" y="1064508"/>
            <a:ext cx="2944658" cy="5234947"/>
          </a:xfrm>
          <a:prstGeom prst="rect">
            <a:avLst/>
          </a:prstGeom>
        </p:spPr>
      </p:pic>
      <p:pic>
        <p:nvPicPr>
          <p:cNvPr id="16" name="Image 15"/>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017338" y="1082066"/>
            <a:ext cx="2946842" cy="5238830"/>
          </a:xfrm>
          <a:prstGeom prst="rect">
            <a:avLst/>
          </a:prstGeom>
        </p:spPr>
      </p:pic>
      <p:sp>
        <p:nvSpPr>
          <p:cNvPr id="17" name="Rectangle 16"/>
          <p:cNvSpPr/>
          <p:nvPr/>
        </p:nvSpPr>
        <p:spPr>
          <a:xfrm>
            <a:off x="3097250" y="3730074"/>
            <a:ext cx="1276891" cy="6480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4" name="Rectangle 43"/>
          <p:cNvSpPr/>
          <p:nvPr/>
        </p:nvSpPr>
        <p:spPr>
          <a:xfrm>
            <a:off x="3096503" y="2588343"/>
            <a:ext cx="1142656" cy="65645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3035437" y="1103419"/>
            <a:ext cx="2958988" cy="5260423"/>
          </a:xfrm>
          <a:prstGeom prst="rect">
            <a:avLst/>
          </a:prstGeom>
        </p:spPr>
      </p:pic>
      <p:sp>
        <p:nvSpPr>
          <p:cNvPr id="10" name="Ellipse 9"/>
          <p:cNvSpPr/>
          <p:nvPr/>
        </p:nvSpPr>
        <p:spPr>
          <a:xfrm>
            <a:off x="2985872" y="3478756"/>
            <a:ext cx="956045" cy="8143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xmlns="" val="229026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fmla="#ppt_w*sin(2.5*pi*$)">
                                          <p:val>
                                            <p:fltVal val="0"/>
                                          </p:val>
                                        </p:tav>
                                        <p:tav tm="100000">
                                          <p:val>
                                            <p:fltVal val="1"/>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xit" presetSubtype="0" fill="hold" nodeType="clickEffect">
                                  <p:stCondLst>
                                    <p:cond delay="0"/>
                                  </p:stCondLst>
                                  <p:childTnLst>
                                    <p:anim calcmode="lin" valueType="num">
                                      <p:cBhvr>
                                        <p:cTn id="29" dur="1000"/>
                                        <p:tgtEl>
                                          <p:spTgt spid="11"/>
                                        </p:tgtEl>
                                        <p:attrNameLst>
                                          <p:attrName>ppt_w</p:attrName>
                                        </p:attrNameLst>
                                      </p:cBhvr>
                                      <p:tavLst>
                                        <p:tav tm="0">
                                          <p:val>
                                            <p:strVal val="ppt_w"/>
                                          </p:val>
                                        </p:tav>
                                        <p:tav tm="100000">
                                          <p:val>
                                            <p:fltVal val="0"/>
                                          </p:val>
                                        </p:tav>
                                      </p:tavLst>
                                    </p:anim>
                                    <p:anim calcmode="lin" valueType="num">
                                      <p:cBhvr>
                                        <p:cTn id="30" dur="1000"/>
                                        <p:tgtEl>
                                          <p:spTgt spid="11"/>
                                        </p:tgtEl>
                                        <p:attrNameLst>
                                          <p:attrName>ppt_h</p:attrName>
                                        </p:attrNameLst>
                                      </p:cBhvr>
                                      <p:tavLst>
                                        <p:tav tm="0">
                                          <p:val>
                                            <p:strVal val="ppt_h"/>
                                          </p:val>
                                        </p:tav>
                                        <p:tav tm="100000">
                                          <p:val>
                                            <p:fltVal val="0"/>
                                          </p:val>
                                        </p:tav>
                                      </p:tavLst>
                                    </p:anim>
                                    <p:anim calcmode="lin" valueType="num">
                                      <p:cBhvr>
                                        <p:cTn id="31" dur="1000"/>
                                        <p:tgtEl>
                                          <p:spTgt spid="11"/>
                                        </p:tgtEl>
                                        <p:attrNameLst>
                                          <p:attrName>style.rotation</p:attrName>
                                        </p:attrNameLst>
                                      </p:cBhvr>
                                      <p:tavLst>
                                        <p:tav tm="0">
                                          <p:val>
                                            <p:fltVal val="0"/>
                                          </p:val>
                                        </p:tav>
                                        <p:tav tm="100000">
                                          <p:val>
                                            <p:fltVal val="90"/>
                                          </p:val>
                                        </p:tav>
                                      </p:tavLst>
                                    </p:anim>
                                    <p:animEffect transition="out" filter="fade">
                                      <p:cBhvr>
                                        <p:cTn id="32" dur="1000"/>
                                        <p:tgtEl>
                                          <p:spTgt spid="11"/>
                                        </p:tgtEl>
                                      </p:cBhvr>
                                    </p:animEffect>
                                    <p:set>
                                      <p:cBhvr>
                                        <p:cTn id="33" dur="1" fill="hold">
                                          <p:stCondLst>
                                            <p:cond delay="999"/>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3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fltVal val="0"/>
                                          </p:val>
                                        </p:tav>
                                        <p:tav tm="100000">
                                          <p:val>
                                            <p:strVal val="#ppt_w"/>
                                          </p:val>
                                        </p:tav>
                                      </p:tavLst>
                                    </p:anim>
                                    <p:anim calcmode="lin" valueType="num">
                                      <p:cBhvr>
                                        <p:cTn id="39" dur="1000" fill="hold"/>
                                        <p:tgtEl>
                                          <p:spTgt spid="6"/>
                                        </p:tgtEl>
                                        <p:attrNameLst>
                                          <p:attrName>ppt_h</p:attrName>
                                        </p:attrNameLst>
                                      </p:cBhvr>
                                      <p:tavLst>
                                        <p:tav tm="0">
                                          <p:val>
                                            <p:fltVal val="0"/>
                                          </p:val>
                                        </p:tav>
                                        <p:tav tm="100000">
                                          <p:val>
                                            <p:strVal val="#ppt_h"/>
                                          </p:val>
                                        </p:tav>
                                      </p:tavLst>
                                    </p:anim>
                                    <p:anim calcmode="lin" valueType="num">
                                      <p:cBhvr>
                                        <p:cTn id="40" dur="1000" fill="hold"/>
                                        <p:tgtEl>
                                          <p:spTgt spid="6"/>
                                        </p:tgtEl>
                                        <p:attrNameLst>
                                          <p:attrName>style.rotation</p:attrName>
                                        </p:attrNameLst>
                                      </p:cBhvr>
                                      <p:tavLst>
                                        <p:tav tm="0">
                                          <p:val>
                                            <p:fltVal val="90"/>
                                          </p:val>
                                        </p:tav>
                                        <p:tav tm="100000">
                                          <p:val>
                                            <p:fltVal val="0"/>
                                          </p:val>
                                        </p:tav>
                                      </p:tavLst>
                                    </p:anim>
                                    <p:animEffect transition="in" filter="fade">
                                      <p:cBhvr>
                                        <p:cTn id="41" dur="1000"/>
                                        <p:tgtEl>
                                          <p:spTgt spid="6"/>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par>
                          <p:cTn id="46" fill="hold">
                            <p:stCondLst>
                              <p:cond delay="1500"/>
                            </p:stCondLst>
                            <p:childTnLst>
                              <p:par>
                                <p:cTn id="47" presetID="16" presetClass="entr" presetSubtype="2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xit" presetSubtype="0" fill="hold" nodeType="clickEffect">
                                  <p:stCondLst>
                                    <p:cond delay="0"/>
                                  </p:stCondLst>
                                  <p:childTnLst>
                                    <p:anim calcmode="lin" valueType="num">
                                      <p:cBhvr>
                                        <p:cTn id="53" dur="1000"/>
                                        <p:tgtEl>
                                          <p:spTgt spid="6"/>
                                        </p:tgtEl>
                                        <p:attrNameLst>
                                          <p:attrName>ppt_w</p:attrName>
                                        </p:attrNameLst>
                                      </p:cBhvr>
                                      <p:tavLst>
                                        <p:tav tm="0">
                                          <p:val>
                                            <p:strVal val="ppt_w"/>
                                          </p:val>
                                        </p:tav>
                                        <p:tav tm="100000">
                                          <p:val>
                                            <p:fltVal val="0"/>
                                          </p:val>
                                        </p:tav>
                                      </p:tavLst>
                                    </p:anim>
                                    <p:anim calcmode="lin" valueType="num">
                                      <p:cBhvr>
                                        <p:cTn id="54" dur="1000"/>
                                        <p:tgtEl>
                                          <p:spTgt spid="6"/>
                                        </p:tgtEl>
                                        <p:attrNameLst>
                                          <p:attrName>ppt_h</p:attrName>
                                        </p:attrNameLst>
                                      </p:cBhvr>
                                      <p:tavLst>
                                        <p:tav tm="0">
                                          <p:val>
                                            <p:strVal val="ppt_h"/>
                                          </p:val>
                                        </p:tav>
                                        <p:tav tm="100000">
                                          <p:val>
                                            <p:fltVal val="0"/>
                                          </p:val>
                                        </p:tav>
                                      </p:tavLst>
                                    </p:anim>
                                    <p:anim calcmode="lin" valueType="num">
                                      <p:cBhvr>
                                        <p:cTn id="55" dur="1000"/>
                                        <p:tgtEl>
                                          <p:spTgt spid="6"/>
                                        </p:tgtEl>
                                        <p:attrNameLst>
                                          <p:attrName>style.rotation</p:attrName>
                                        </p:attrNameLst>
                                      </p:cBhvr>
                                      <p:tavLst>
                                        <p:tav tm="0">
                                          <p:val>
                                            <p:fltVal val="0"/>
                                          </p:val>
                                        </p:tav>
                                        <p:tav tm="100000">
                                          <p:val>
                                            <p:fltVal val="90"/>
                                          </p:val>
                                        </p:tav>
                                      </p:tavLst>
                                    </p:anim>
                                    <p:animEffect transition="out" filter="fade">
                                      <p:cBhvr>
                                        <p:cTn id="56" dur="1000"/>
                                        <p:tgtEl>
                                          <p:spTgt spid="6"/>
                                        </p:tgtEl>
                                      </p:cBhvr>
                                    </p:animEffect>
                                    <p:set>
                                      <p:cBhvr>
                                        <p:cTn id="57" dur="1" fill="hold">
                                          <p:stCondLst>
                                            <p:cond delay="999"/>
                                          </p:stCondLst>
                                        </p:cTn>
                                        <p:tgtEl>
                                          <p:spTgt spid="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4"/>
                                        </p:tgtEl>
                                        <p:attrNameLst>
                                          <p:attrName>style.visibility</p:attrName>
                                        </p:attrNameLst>
                                      </p:cBhvr>
                                      <p:to>
                                        <p:strVal val="hidden"/>
                                      </p:to>
                                    </p:set>
                                  </p:childTnLst>
                                </p:cTn>
                              </p:par>
                              <p:par>
                                <p:cTn id="62" presetID="31"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p:cTn id="64" dur="1000" fill="hold"/>
                                        <p:tgtEl>
                                          <p:spTgt spid="2"/>
                                        </p:tgtEl>
                                        <p:attrNameLst>
                                          <p:attrName>ppt_w</p:attrName>
                                        </p:attrNameLst>
                                      </p:cBhvr>
                                      <p:tavLst>
                                        <p:tav tm="0">
                                          <p:val>
                                            <p:fltVal val="0"/>
                                          </p:val>
                                        </p:tav>
                                        <p:tav tm="100000">
                                          <p:val>
                                            <p:strVal val="#ppt_w"/>
                                          </p:val>
                                        </p:tav>
                                      </p:tavLst>
                                    </p:anim>
                                    <p:anim calcmode="lin" valueType="num">
                                      <p:cBhvr>
                                        <p:cTn id="65" dur="1000" fill="hold"/>
                                        <p:tgtEl>
                                          <p:spTgt spid="2"/>
                                        </p:tgtEl>
                                        <p:attrNameLst>
                                          <p:attrName>ppt_h</p:attrName>
                                        </p:attrNameLst>
                                      </p:cBhvr>
                                      <p:tavLst>
                                        <p:tav tm="0">
                                          <p:val>
                                            <p:fltVal val="0"/>
                                          </p:val>
                                        </p:tav>
                                        <p:tav tm="100000">
                                          <p:val>
                                            <p:strVal val="#ppt_h"/>
                                          </p:val>
                                        </p:tav>
                                      </p:tavLst>
                                    </p:anim>
                                    <p:anim calcmode="lin" valueType="num">
                                      <p:cBhvr>
                                        <p:cTn id="66" dur="1000" fill="hold"/>
                                        <p:tgtEl>
                                          <p:spTgt spid="2"/>
                                        </p:tgtEl>
                                        <p:attrNameLst>
                                          <p:attrName>style.rotation</p:attrName>
                                        </p:attrNameLst>
                                      </p:cBhvr>
                                      <p:tavLst>
                                        <p:tav tm="0">
                                          <p:val>
                                            <p:fltVal val="90"/>
                                          </p:val>
                                        </p:tav>
                                        <p:tav tm="100000">
                                          <p:val>
                                            <p:fltVal val="0"/>
                                          </p:val>
                                        </p:tav>
                                      </p:tavLst>
                                    </p:anim>
                                    <p:animEffect transition="in" filter="fade">
                                      <p:cBhvr>
                                        <p:cTn id="67" dur="10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2"/>
                                        </p:tgtEl>
                                        <p:attrNameLst>
                                          <p:attrName>ppt_w</p:attrName>
                                        </p:attrNameLst>
                                      </p:cBhvr>
                                      <p:tavLst>
                                        <p:tav tm="0">
                                          <p:val>
                                            <p:strVal val="ppt_w"/>
                                          </p:val>
                                        </p:tav>
                                        <p:tav tm="100000">
                                          <p:val>
                                            <p:fltVal val="0"/>
                                          </p:val>
                                        </p:tav>
                                      </p:tavLst>
                                    </p:anim>
                                    <p:anim calcmode="lin" valueType="num">
                                      <p:cBhvr>
                                        <p:cTn id="72" dur="1000"/>
                                        <p:tgtEl>
                                          <p:spTgt spid="2"/>
                                        </p:tgtEl>
                                        <p:attrNameLst>
                                          <p:attrName>ppt_h</p:attrName>
                                        </p:attrNameLst>
                                      </p:cBhvr>
                                      <p:tavLst>
                                        <p:tav tm="0">
                                          <p:val>
                                            <p:strVal val="ppt_h"/>
                                          </p:val>
                                        </p:tav>
                                        <p:tav tm="100000">
                                          <p:val>
                                            <p:fltVal val="0"/>
                                          </p:val>
                                        </p:tav>
                                      </p:tavLst>
                                    </p:anim>
                                    <p:anim calcmode="lin" valueType="num">
                                      <p:cBhvr>
                                        <p:cTn id="73" dur="1000"/>
                                        <p:tgtEl>
                                          <p:spTgt spid="2"/>
                                        </p:tgtEl>
                                        <p:attrNameLst>
                                          <p:attrName>style.rotation</p:attrName>
                                        </p:attrNameLst>
                                      </p:cBhvr>
                                      <p:tavLst>
                                        <p:tav tm="0">
                                          <p:val>
                                            <p:fltVal val="0"/>
                                          </p:val>
                                        </p:tav>
                                        <p:tav tm="100000">
                                          <p:val>
                                            <p:fltVal val="90"/>
                                          </p:val>
                                        </p:tav>
                                      </p:tavLst>
                                    </p:anim>
                                    <p:animEffect transition="out" filter="fade">
                                      <p:cBhvr>
                                        <p:cTn id="74" dur="1000"/>
                                        <p:tgtEl>
                                          <p:spTgt spid="2"/>
                                        </p:tgtEl>
                                      </p:cBhvr>
                                    </p:animEffect>
                                    <p:set>
                                      <p:cBhvr>
                                        <p:cTn id="75" dur="1" fill="hold">
                                          <p:stCondLst>
                                            <p:cond delay="999"/>
                                          </p:stCondLst>
                                        </p:cTn>
                                        <p:tgtEl>
                                          <p:spTgt spid="2"/>
                                        </p:tgtEl>
                                        <p:attrNameLst>
                                          <p:attrName>style.visibility</p:attrName>
                                        </p:attrNameLst>
                                      </p:cBhvr>
                                      <p:to>
                                        <p:strVal val="hidden"/>
                                      </p:to>
                                    </p:set>
                                  </p:childTnLst>
                                </p:cTn>
                              </p:par>
                              <p:par>
                                <p:cTn id="76" presetID="31" presetClass="entr" presetSubtype="0"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1000" fill="hold"/>
                                        <p:tgtEl>
                                          <p:spTgt spid="3"/>
                                        </p:tgtEl>
                                        <p:attrNameLst>
                                          <p:attrName>ppt_w</p:attrName>
                                        </p:attrNameLst>
                                      </p:cBhvr>
                                      <p:tavLst>
                                        <p:tav tm="0">
                                          <p:val>
                                            <p:fltVal val="0"/>
                                          </p:val>
                                        </p:tav>
                                        <p:tav tm="100000">
                                          <p:val>
                                            <p:strVal val="#ppt_w"/>
                                          </p:val>
                                        </p:tav>
                                      </p:tavLst>
                                    </p:anim>
                                    <p:anim calcmode="lin" valueType="num">
                                      <p:cBhvr>
                                        <p:cTn id="79" dur="1000" fill="hold"/>
                                        <p:tgtEl>
                                          <p:spTgt spid="3"/>
                                        </p:tgtEl>
                                        <p:attrNameLst>
                                          <p:attrName>ppt_h</p:attrName>
                                        </p:attrNameLst>
                                      </p:cBhvr>
                                      <p:tavLst>
                                        <p:tav tm="0">
                                          <p:val>
                                            <p:fltVal val="0"/>
                                          </p:val>
                                        </p:tav>
                                        <p:tav tm="100000">
                                          <p:val>
                                            <p:strVal val="#ppt_h"/>
                                          </p:val>
                                        </p:tav>
                                      </p:tavLst>
                                    </p:anim>
                                    <p:anim calcmode="lin" valueType="num">
                                      <p:cBhvr>
                                        <p:cTn id="80" dur="1000" fill="hold"/>
                                        <p:tgtEl>
                                          <p:spTgt spid="3"/>
                                        </p:tgtEl>
                                        <p:attrNameLst>
                                          <p:attrName>style.rotation</p:attrName>
                                        </p:attrNameLst>
                                      </p:cBhvr>
                                      <p:tavLst>
                                        <p:tav tm="0">
                                          <p:val>
                                            <p:fltVal val="90"/>
                                          </p:val>
                                        </p:tav>
                                        <p:tav tm="100000">
                                          <p:val>
                                            <p:fltVal val="0"/>
                                          </p:val>
                                        </p:tav>
                                      </p:tavLst>
                                    </p:anim>
                                    <p:animEffect transition="in" filter="fade">
                                      <p:cBhvr>
                                        <p:cTn id="81" dur="10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1" presetClass="exit" presetSubtype="0" fill="hold" nodeType="clickEffect">
                                  <p:stCondLst>
                                    <p:cond delay="0"/>
                                  </p:stCondLst>
                                  <p:childTnLst>
                                    <p:anim calcmode="lin" valueType="num">
                                      <p:cBhvr>
                                        <p:cTn id="85" dur="1000"/>
                                        <p:tgtEl>
                                          <p:spTgt spid="3"/>
                                        </p:tgtEl>
                                        <p:attrNameLst>
                                          <p:attrName>ppt_w</p:attrName>
                                        </p:attrNameLst>
                                      </p:cBhvr>
                                      <p:tavLst>
                                        <p:tav tm="0">
                                          <p:val>
                                            <p:strVal val="ppt_w"/>
                                          </p:val>
                                        </p:tav>
                                        <p:tav tm="100000">
                                          <p:val>
                                            <p:fltVal val="0"/>
                                          </p:val>
                                        </p:tav>
                                      </p:tavLst>
                                    </p:anim>
                                    <p:anim calcmode="lin" valueType="num">
                                      <p:cBhvr>
                                        <p:cTn id="86" dur="1000"/>
                                        <p:tgtEl>
                                          <p:spTgt spid="3"/>
                                        </p:tgtEl>
                                        <p:attrNameLst>
                                          <p:attrName>ppt_h</p:attrName>
                                        </p:attrNameLst>
                                      </p:cBhvr>
                                      <p:tavLst>
                                        <p:tav tm="0">
                                          <p:val>
                                            <p:strVal val="ppt_h"/>
                                          </p:val>
                                        </p:tav>
                                        <p:tav tm="100000">
                                          <p:val>
                                            <p:fltVal val="0"/>
                                          </p:val>
                                        </p:tav>
                                      </p:tavLst>
                                    </p:anim>
                                    <p:anim calcmode="lin" valueType="num">
                                      <p:cBhvr>
                                        <p:cTn id="87" dur="1000"/>
                                        <p:tgtEl>
                                          <p:spTgt spid="3"/>
                                        </p:tgtEl>
                                        <p:attrNameLst>
                                          <p:attrName>style.rotation</p:attrName>
                                        </p:attrNameLst>
                                      </p:cBhvr>
                                      <p:tavLst>
                                        <p:tav tm="0">
                                          <p:val>
                                            <p:fltVal val="0"/>
                                          </p:val>
                                        </p:tav>
                                        <p:tav tm="100000">
                                          <p:val>
                                            <p:fltVal val="90"/>
                                          </p:val>
                                        </p:tav>
                                      </p:tavLst>
                                    </p:anim>
                                    <p:animEffect transition="out" filter="fade">
                                      <p:cBhvr>
                                        <p:cTn id="88" dur="1000"/>
                                        <p:tgtEl>
                                          <p:spTgt spid="3"/>
                                        </p:tgtEl>
                                      </p:cBhvr>
                                    </p:animEffect>
                                    <p:set>
                                      <p:cBhvr>
                                        <p:cTn id="89" dur="1" fill="hold">
                                          <p:stCondLst>
                                            <p:cond delay="999"/>
                                          </p:stCondLst>
                                        </p:cTn>
                                        <p:tgtEl>
                                          <p:spTgt spid="3"/>
                                        </p:tgtEl>
                                        <p:attrNameLst>
                                          <p:attrName>style.visibility</p:attrName>
                                        </p:attrNameLst>
                                      </p:cBhvr>
                                      <p:to>
                                        <p:strVal val="hidden"/>
                                      </p:to>
                                    </p:set>
                                  </p:childTnLst>
                                </p:cTn>
                              </p:par>
                              <p:par>
                                <p:cTn id="90" presetID="31" presetClass="entr" presetSubtype="0" fill="hold" nodeType="withEffect">
                                  <p:stCondLst>
                                    <p:cond delay="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xit" presetSubtype="0" fill="hold" nodeType="clickEffect">
                                  <p:stCondLst>
                                    <p:cond delay="0"/>
                                  </p:stCondLst>
                                  <p:childTnLst>
                                    <p:anim calcmode="lin" valueType="num">
                                      <p:cBhvr>
                                        <p:cTn id="99" dur="1000"/>
                                        <p:tgtEl>
                                          <p:spTgt spid="7"/>
                                        </p:tgtEl>
                                        <p:attrNameLst>
                                          <p:attrName>ppt_w</p:attrName>
                                        </p:attrNameLst>
                                      </p:cBhvr>
                                      <p:tavLst>
                                        <p:tav tm="0">
                                          <p:val>
                                            <p:strVal val="ppt_w"/>
                                          </p:val>
                                        </p:tav>
                                        <p:tav tm="100000">
                                          <p:val>
                                            <p:fltVal val="0"/>
                                          </p:val>
                                        </p:tav>
                                      </p:tavLst>
                                    </p:anim>
                                    <p:anim calcmode="lin" valueType="num">
                                      <p:cBhvr>
                                        <p:cTn id="100" dur="1000"/>
                                        <p:tgtEl>
                                          <p:spTgt spid="7"/>
                                        </p:tgtEl>
                                        <p:attrNameLst>
                                          <p:attrName>ppt_h</p:attrName>
                                        </p:attrNameLst>
                                      </p:cBhvr>
                                      <p:tavLst>
                                        <p:tav tm="0">
                                          <p:val>
                                            <p:strVal val="ppt_h"/>
                                          </p:val>
                                        </p:tav>
                                        <p:tav tm="100000">
                                          <p:val>
                                            <p:fltVal val="0"/>
                                          </p:val>
                                        </p:tav>
                                      </p:tavLst>
                                    </p:anim>
                                    <p:anim calcmode="lin" valueType="num">
                                      <p:cBhvr>
                                        <p:cTn id="101" dur="1000"/>
                                        <p:tgtEl>
                                          <p:spTgt spid="7"/>
                                        </p:tgtEl>
                                        <p:attrNameLst>
                                          <p:attrName>style.rotation</p:attrName>
                                        </p:attrNameLst>
                                      </p:cBhvr>
                                      <p:tavLst>
                                        <p:tav tm="0">
                                          <p:val>
                                            <p:fltVal val="0"/>
                                          </p:val>
                                        </p:tav>
                                        <p:tav tm="100000">
                                          <p:val>
                                            <p:fltVal val="90"/>
                                          </p:val>
                                        </p:tav>
                                      </p:tavLst>
                                    </p:anim>
                                    <p:animEffect transition="out" filter="fade">
                                      <p:cBhvr>
                                        <p:cTn id="102" dur="1000"/>
                                        <p:tgtEl>
                                          <p:spTgt spid="7"/>
                                        </p:tgtEl>
                                      </p:cBhvr>
                                    </p:animEffect>
                                    <p:set>
                                      <p:cBhvr>
                                        <p:cTn id="103" dur="1" fill="hold">
                                          <p:stCondLst>
                                            <p:cond delay="999"/>
                                          </p:stCondLst>
                                        </p:cTn>
                                        <p:tgtEl>
                                          <p:spTgt spid="7"/>
                                        </p:tgtEl>
                                        <p:attrNameLst>
                                          <p:attrName>style.visibility</p:attrName>
                                        </p:attrNameLst>
                                      </p:cBhvr>
                                      <p:to>
                                        <p:strVal val="hidden"/>
                                      </p:to>
                                    </p:set>
                                  </p:childTnLst>
                                </p:cTn>
                              </p:par>
                              <p:par>
                                <p:cTn id="104" presetID="31" presetClass="entr" presetSubtype="0"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1000" fill="hold"/>
                                        <p:tgtEl>
                                          <p:spTgt spid="9"/>
                                        </p:tgtEl>
                                        <p:attrNameLst>
                                          <p:attrName>ppt_w</p:attrName>
                                        </p:attrNameLst>
                                      </p:cBhvr>
                                      <p:tavLst>
                                        <p:tav tm="0">
                                          <p:val>
                                            <p:fltVal val="0"/>
                                          </p:val>
                                        </p:tav>
                                        <p:tav tm="100000">
                                          <p:val>
                                            <p:strVal val="#ppt_w"/>
                                          </p:val>
                                        </p:tav>
                                      </p:tavLst>
                                    </p:anim>
                                    <p:anim calcmode="lin" valueType="num">
                                      <p:cBhvr>
                                        <p:cTn id="107" dur="1000" fill="hold"/>
                                        <p:tgtEl>
                                          <p:spTgt spid="9"/>
                                        </p:tgtEl>
                                        <p:attrNameLst>
                                          <p:attrName>ppt_h</p:attrName>
                                        </p:attrNameLst>
                                      </p:cBhvr>
                                      <p:tavLst>
                                        <p:tav tm="0">
                                          <p:val>
                                            <p:fltVal val="0"/>
                                          </p:val>
                                        </p:tav>
                                        <p:tav tm="100000">
                                          <p:val>
                                            <p:strVal val="#ppt_h"/>
                                          </p:val>
                                        </p:tav>
                                      </p:tavLst>
                                    </p:anim>
                                    <p:anim calcmode="lin" valueType="num">
                                      <p:cBhvr>
                                        <p:cTn id="108" dur="1000" fill="hold"/>
                                        <p:tgtEl>
                                          <p:spTgt spid="9"/>
                                        </p:tgtEl>
                                        <p:attrNameLst>
                                          <p:attrName>style.rotation</p:attrName>
                                        </p:attrNameLst>
                                      </p:cBhvr>
                                      <p:tavLst>
                                        <p:tav tm="0">
                                          <p:val>
                                            <p:fltVal val="90"/>
                                          </p:val>
                                        </p:tav>
                                        <p:tav tm="100000">
                                          <p:val>
                                            <p:fltVal val="0"/>
                                          </p:val>
                                        </p:tav>
                                      </p:tavLst>
                                    </p:anim>
                                    <p:animEffect transition="in" filter="fade">
                                      <p:cBhvr>
                                        <p:cTn id="109" dur="1000"/>
                                        <p:tgtEl>
                                          <p:spTgt spid="9"/>
                                        </p:tgtEl>
                                      </p:cBhvr>
                                    </p:animEffect>
                                  </p:childTnLst>
                                </p:cTn>
                              </p:par>
                            </p:childTnLst>
                          </p:cTn>
                        </p:par>
                        <p:par>
                          <p:cTn id="110" fill="hold">
                            <p:stCondLst>
                              <p:cond delay="1000"/>
                            </p:stCondLst>
                            <p:childTnLst>
                              <p:par>
                                <p:cTn id="111" presetID="31" presetClass="entr" presetSubtype="0" fill="hold" nodeType="after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p:cTn id="113" dur="1000" fill="hold"/>
                                        <p:tgtEl>
                                          <p:spTgt spid="16"/>
                                        </p:tgtEl>
                                        <p:attrNameLst>
                                          <p:attrName>ppt_w</p:attrName>
                                        </p:attrNameLst>
                                      </p:cBhvr>
                                      <p:tavLst>
                                        <p:tav tm="0">
                                          <p:val>
                                            <p:fltVal val="0"/>
                                          </p:val>
                                        </p:tav>
                                        <p:tav tm="100000">
                                          <p:val>
                                            <p:strVal val="#ppt_w"/>
                                          </p:val>
                                        </p:tav>
                                      </p:tavLst>
                                    </p:anim>
                                    <p:anim calcmode="lin" valueType="num">
                                      <p:cBhvr>
                                        <p:cTn id="114" dur="1000" fill="hold"/>
                                        <p:tgtEl>
                                          <p:spTgt spid="16"/>
                                        </p:tgtEl>
                                        <p:attrNameLst>
                                          <p:attrName>ppt_h</p:attrName>
                                        </p:attrNameLst>
                                      </p:cBhvr>
                                      <p:tavLst>
                                        <p:tav tm="0">
                                          <p:val>
                                            <p:fltVal val="0"/>
                                          </p:val>
                                        </p:tav>
                                        <p:tav tm="100000">
                                          <p:val>
                                            <p:strVal val="#ppt_h"/>
                                          </p:val>
                                        </p:tav>
                                      </p:tavLst>
                                    </p:anim>
                                    <p:anim calcmode="lin" valueType="num">
                                      <p:cBhvr>
                                        <p:cTn id="115" dur="1000" fill="hold"/>
                                        <p:tgtEl>
                                          <p:spTgt spid="16"/>
                                        </p:tgtEl>
                                        <p:attrNameLst>
                                          <p:attrName>style.rotation</p:attrName>
                                        </p:attrNameLst>
                                      </p:cBhvr>
                                      <p:tavLst>
                                        <p:tav tm="0">
                                          <p:val>
                                            <p:fltVal val="90"/>
                                          </p:val>
                                        </p:tav>
                                        <p:tav tm="100000">
                                          <p:val>
                                            <p:fltVal val="0"/>
                                          </p:val>
                                        </p:tav>
                                      </p:tavLst>
                                    </p:anim>
                                    <p:animEffect transition="in" filter="fade">
                                      <p:cBhvr>
                                        <p:cTn id="116" dur="1000"/>
                                        <p:tgtEl>
                                          <p:spTgt spid="16"/>
                                        </p:tgtEl>
                                      </p:cBhvr>
                                    </p:animEffect>
                                  </p:childTnLst>
                                </p:cTn>
                              </p:par>
                            </p:childTnLst>
                          </p:cTn>
                        </p:par>
                        <p:par>
                          <p:cTn id="117" fill="hold">
                            <p:stCondLst>
                              <p:cond delay="2000"/>
                            </p:stCondLst>
                            <p:childTnLst>
                              <p:par>
                                <p:cTn id="118" presetID="31" presetClass="entr" presetSubtype="0" fill="hold" nodeType="afterEffect">
                                  <p:stCondLst>
                                    <p:cond delay="0"/>
                                  </p:stCondLst>
                                  <p:childTnLst>
                                    <p:set>
                                      <p:cBhvr>
                                        <p:cTn id="119" dur="1" fill="hold">
                                          <p:stCondLst>
                                            <p:cond delay="0"/>
                                          </p:stCondLst>
                                        </p:cTn>
                                        <p:tgtEl>
                                          <p:spTgt spid="15"/>
                                        </p:tgtEl>
                                        <p:attrNameLst>
                                          <p:attrName>style.visibility</p:attrName>
                                        </p:attrNameLst>
                                      </p:cBhvr>
                                      <p:to>
                                        <p:strVal val="visible"/>
                                      </p:to>
                                    </p:set>
                                    <p:anim calcmode="lin" valueType="num">
                                      <p:cBhvr>
                                        <p:cTn id="120" dur="1000" fill="hold"/>
                                        <p:tgtEl>
                                          <p:spTgt spid="15"/>
                                        </p:tgtEl>
                                        <p:attrNameLst>
                                          <p:attrName>ppt_w</p:attrName>
                                        </p:attrNameLst>
                                      </p:cBhvr>
                                      <p:tavLst>
                                        <p:tav tm="0">
                                          <p:val>
                                            <p:fltVal val="0"/>
                                          </p:val>
                                        </p:tav>
                                        <p:tav tm="100000">
                                          <p:val>
                                            <p:strVal val="#ppt_w"/>
                                          </p:val>
                                        </p:tav>
                                      </p:tavLst>
                                    </p:anim>
                                    <p:anim calcmode="lin" valueType="num">
                                      <p:cBhvr>
                                        <p:cTn id="121" dur="1000" fill="hold"/>
                                        <p:tgtEl>
                                          <p:spTgt spid="15"/>
                                        </p:tgtEl>
                                        <p:attrNameLst>
                                          <p:attrName>ppt_h</p:attrName>
                                        </p:attrNameLst>
                                      </p:cBhvr>
                                      <p:tavLst>
                                        <p:tav tm="0">
                                          <p:val>
                                            <p:fltVal val="0"/>
                                          </p:val>
                                        </p:tav>
                                        <p:tav tm="100000">
                                          <p:val>
                                            <p:strVal val="#ppt_h"/>
                                          </p:val>
                                        </p:tav>
                                      </p:tavLst>
                                    </p:anim>
                                    <p:anim calcmode="lin" valueType="num">
                                      <p:cBhvr>
                                        <p:cTn id="122" dur="1000" fill="hold"/>
                                        <p:tgtEl>
                                          <p:spTgt spid="15"/>
                                        </p:tgtEl>
                                        <p:attrNameLst>
                                          <p:attrName>style.rotation</p:attrName>
                                        </p:attrNameLst>
                                      </p:cBhvr>
                                      <p:tavLst>
                                        <p:tav tm="0">
                                          <p:val>
                                            <p:fltVal val="90"/>
                                          </p:val>
                                        </p:tav>
                                        <p:tav tm="100000">
                                          <p:val>
                                            <p:fltVal val="0"/>
                                          </p:val>
                                        </p:tav>
                                      </p:tavLst>
                                    </p:anim>
                                    <p:animEffect transition="in" filter="fade">
                                      <p:cBhvr>
                                        <p:cTn id="1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17" grpId="0" animBg="1"/>
      <p:bldP spid="17" grpId="1" animBg="1"/>
      <p:bldP spid="44" grpId="0" animBg="1"/>
      <p:bldP spid="44"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33</a:t>
            </a:fld>
            <a:endParaRPr lang="fr-BE">
              <a:solidFill>
                <a:prstClr val="black">
                  <a:tint val="75000"/>
                </a:prstClr>
              </a:solidFill>
            </a:endParaRPr>
          </a:p>
        </p:txBody>
      </p:sp>
      <p:grpSp>
        <p:nvGrpSpPr>
          <p:cNvPr id="20" name="Group 13"/>
          <p:cNvGrpSpPr/>
          <p:nvPr/>
        </p:nvGrpSpPr>
        <p:grpSpPr>
          <a:xfrm>
            <a:off x="444499" y="5387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 23"/>
          <p:cNvGrpSpPr/>
          <p:nvPr/>
        </p:nvGrpSpPr>
        <p:grpSpPr>
          <a:xfrm>
            <a:off x="467544" y="5753100"/>
            <a:ext cx="8141686" cy="484212"/>
            <a:chOff x="467544" y="5753100"/>
            <a:chExt cx="8141686" cy="484212"/>
          </a:xfrm>
        </p:grpSpPr>
        <p:cxnSp>
          <p:nvCxnSpPr>
            <p:cNvPr id="3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3" name="Groupe 22"/>
          <p:cNvGrpSpPr/>
          <p:nvPr/>
        </p:nvGrpSpPr>
        <p:grpSpPr>
          <a:xfrm>
            <a:off x="484529" y="17785"/>
            <a:ext cx="8023374" cy="608794"/>
            <a:chOff x="447769" y="11894"/>
            <a:chExt cx="8023374" cy="608794"/>
          </a:xfrm>
        </p:grpSpPr>
        <p:sp>
          <p:nvSpPr>
            <p:cNvPr id="2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43" name="Freeform 5" descr="&lt;LOGICA_QUOTE_LEFT&gt;"/>
            <p:cNvSpPr>
              <a:spLocks/>
            </p:cNvSpPr>
            <p:nvPr/>
          </p:nvSpPr>
          <p:spPr bwMode="gray">
            <a:xfrm>
              <a:off x="7411291" y="3067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4" name="Freeform 9" descr="&lt;LOGICA_QUOTE_RIGHT&gt;"/>
            <p:cNvSpPr>
              <a:spLocks/>
            </p:cNvSpPr>
            <p:nvPr/>
          </p:nvSpPr>
          <p:spPr bwMode="gray">
            <a:xfrm>
              <a:off x="8254916" y="1189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b="1" dirty="0" smtClean="0">
                  <a:latin typeface="Agency FB" pitchFamily="34" charset="0"/>
                  <a:ea typeface="+mj-ea"/>
                  <a:cs typeface="+mj-cs"/>
                </a:rPr>
                <a:t>Conclusion</a:t>
              </a:r>
            </a:p>
          </p:txBody>
        </p:sp>
        <p:sp>
          <p:nvSpPr>
            <p:cNvPr id="47" name="Rectangle 7"/>
            <p:cNvSpPr txBox="1">
              <a:spLocks noChangeArrowheads="1"/>
            </p:cNvSpPr>
            <p:nvPr/>
          </p:nvSpPr>
          <p:spPr>
            <a:xfrm>
              <a:off x="5234763" y="5852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2" name="ZoneTexte 1"/>
          <p:cNvSpPr txBox="1"/>
          <p:nvPr/>
        </p:nvSpPr>
        <p:spPr>
          <a:xfrm>
            <a:off x="1906882" y="1153702"/>
            <a:ext cx="4227585" cy="523220"/>
          </a:xfrm>
          <a:prstGeom prst="rect">
            <a:avLst/>
          </a:prstGeom>
          <a:noFill/>
        </p:spPr>
        <p:txBody>
          <a:bodyPr wrap="square" rtlCol="0">
            <a:spAutoFit/>
          </a:bodyPr>
          <a:lstStyle/>
          <a:p>
            <a:r>
              <a:rPr lang="fr-FR" sz="2800" b="1" dirty="0" smtClean="0">
                <a:solidFill>
                  <a:srgbClr val="002060"/>
                </a:solidFill>
              </a:rPr>
              <a:t>Conclusion et perspectives</a:t>
            </a:r>
            <a:endParaRPr lang="fr-FR" sz="2800" b="1" dirty="0">
              <a:solidFill>
                <a:srgbClr val="002060"/>
              </a:solidFill>
            </a:endParaRPr>
          </a:p>
        </p:txBody>
      </p:sp>
      <p:graphicFrame>
        <p:nvGraphicFramePr>
          <p:cNvPr id="5" name="Diagramme 4"/>
          <p:cNvGraphicFramePr/>
          <p:nvPr>
            <p:extLst>
              <p:ext uri="{D42A27DB-BD31-4B8C-83A1-F6EECF244321}">
                <p14:modId xmlns:p14="http://schemas.microsoft.com/office/powerpoint/2010/main" xmlns="" val="202275588"/>
              </p:ext>
            </p:extLst>
          </p:nvPr>
        </p:nvGraphicFramePr>
        <p:xfrm>
          <a:off x="-337821" y="2570081"/>
          <a:ext cx="5277110" cy="36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me 6"/>
          <p:cNvGraphicFramePr/>
          <p:nvPr>
            <p:extLst>
              <p:ext uri="{D42A27DB-BD31-4B8C-83A1-F6EECF244321}">
                <p14:modId xmlns:p14="http://schemas.microsoft.com/office/powerpoint/2010/main" xmlns="" val="181996681"/>
              </p:ext>
            </p:extLst>
          </p:nvPr>
        </p:nvGraphicFramePr>
        <p:xfrm>
          <a:off x="4030898" y="3045726"/>
          <a:ext cx="5192378" cy="1456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Parchemin horizontal 7"/>
          <p:cNvSpPr/>
          <p:nvPr/>
        </p:nvSpPr>
        <p:spPr>
          <a:xfrm>
            <a:off x="996309" y="1646169"/>
            <a:ext cx="2847330" cy="800952"/>
          </a:xfrm>
          <a:prstGeom prst="horizontalScroll">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sz="2000" b="1" dirty="0" smtClean="0"/>
              <a:t>Tâches réalisées</a:t>
            </a:r>
            <a:endParaRPr lang="fr-FR" sz="2000" b="1" dirty="0"/>
          </a:p>
        </p:txBody>
      </p:sp>
      <p:sp>
        <p:nvSpPr>
          <p:cNvPr id="39" name="Parchemin horizontal 38"/>
          <p:cNvSpPr/>
          <p:nvPr/>
        </p:nvSpPr>
        <p:spPr>
          <a:xfrm>
            <a:off x="5454072" y="1702375"/>
            <a:ext cx="2847330" cy="800952"/>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b="1" dirty="0" smtClean="0">
                <a:solidFill>
                  <a:schemeClr val="bg1"/>
                </a:solidFill>
              </a:rPr>
              <a:t>Perspectives</a:t>
            </a:r>
            <a:endParaRPr lang="fr-FR" sz="2000" b="1" dirty="0">
              <a:solidFill>
                <a:schemeClr val="bg1"/>
              </a:solidFill>
            </a:endParaRPr>
          </a:p>
        </p:txBody>
      </p:sp>
    </p:spTree>
    <p:extLst>
      <p:ext uri="{BB962C8B-B14F-4D97-AF65-F5344CB8AC3E}">
        <p14:creationId xmlns:p14="http://schemas.microsoft.com/office/powerpoint/2010/main" xmlns="" val="7198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8"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34</a:t>
            </a:fld>
            <a:endParaRPr lang="fr-BE" dirty="0">
              <a:solidFill>
                <a:prstClr val="black">
                  <a:tint val="75000"/>
                </a:prstClr>
              </a:solidFill>
            </a:endParaRPr>
          </a:p>
        </p:txBody>
      </p:sp>
      <p:sp>
        <p:nvSpPr>
          <p:cNvPr id="26" name="Rectangle 25"/>
          <p:cNvSpPr/>
          <p:nvPr/>
        </p:nvSpPr>
        <p:spPr>
          <a:xfrm>
            <a:off x="395536" y="2924944"/>
            <a:ext cx="8316600" cy="822023"/>
          </a:xfrm>
          <a:prstGeom prst="rect">
            <a:avLst/>
          </a:prstGeom>
          <a:scene3d>
            <a:camera prst="orthographicFront"/>
            <a:lightRig rig="flat" dir="t"/>
          </a:scene3d>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t" anchorCtr="0">
            <a:noAutofit/>
          </a:bodyPr>
          <a:lstStyle/>
          <a:p>
            <a:pPr algn="ctr" defTabSz="933450">
              <a:lnSpc>
                <a:spcPct val="90000"/>
              </a:lnSpc>
              <a:spcBef>
                <a:spcPct val="0"/>
              </a:spcBef>
              <a:spcAft>
                <a:spcPct val="35000"/>
              </a:spcAft>
            </a:pPr>
            <a:r>
              <a:rPr lang="fr-FR" sz="4800" b="1"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Merci de votre attention</a:t>
            </a:r>
            <a:endParaRPr lang="fr-FR" sz="4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xmlns="" val="486284232"/>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915652" y="2375577"/>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smtClean="0">
                <a:ln w="0"/>
                <a:solidFill>
                  <a:schemeClr val="tx1"/>
                </a:solidFill>
                <a:effectLst>
                  <a:outerShdw blurRad="38100" dist="19050" dir="2700000" algn="tl" rotWithShape="0">
                    <a:schemeClr val="dk1">
                      <a:alpha val="40000"/>
                    </a:schemeClr>
                  </a:outerShdw>
                </a:effectLst>
              </a:rPr>
              <a:t>Assistance développement java sur un moteur de calcul de risque de crédit et liquidité pour la titrisation</a:t>
            </a:r>
            <a:endParaRPr lang="fr-FR"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646331"/>
          </a:xfrm>
          <a:prstGeom prst="rect">
            <a:avLst/>
          </a:prstGeom>
        </p:spPr>
        <p:txBody>
          <a:bodyPr wrap="square">
            <a:spAutoFit/>
          </a:bodyPr>
          <a:lstStyle/>
          <a:p>
            <a:pPr lvl="0"/>
            <a:r>
              <a:rPr lang="en-US" b="1" i="1" dirty="0" smtClean="0"/>
              <a:t>Mme. </a:t>
            </a:r>
            <a:r>
              <a:rPr lang="en-US" b="1" i="1" dirty="0" smtClean="0"/>
              <a:t>Anne-Marie HUGUES </a:t>
            </a:r>
            <a:endParaRPr lang="fr-FR" dirty="0"/>
          </a:p>
          <a:p>
            <a:pPr lvl="0"/>
            <a:r>
              <a:rPr lang="fr-FR" b="1" i="1" dirty="0"/>
              <a:t>M. </a:t>
            </a:r>
            <a:r>
              <a:rPr lang="en-US" b="1" i="1" dirty="0" smtClean="0"/>
              <a:t>Olivier TERRIEN</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SABRI</a:t>
            </a: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a:t>
            </a:r>
            <a:r>
              <a:rPr lang="fr-FR" sz="1400" dirty="0" smtClean="0"/>
              <a:t>du Master</a:t>
            </a:r>
            <a:endParaRPr lang="fr-FR" sz="1400" dirty="0"/>
          </a:p>
          <a:p>
            <a:pPr algn="ctr"/>
            <a:r>
              <a:rPr lang="fr-FR" sz="1400" dirty="0"/>
              <a:t>Option : </a:t>
            </a:r>
            <a:r>
              <a:rPr lang="fr-FR" sz="1400" dirty="0" smtClean="0"/>
              <a:t>IMAFA</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a:t>
            </a: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2015/2016</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16" name="Picture 15" descr="logo-societe-generale.png"/>
          <p:cNvPicPr>
            <a:picLocks noChangeAspect="1"/>
          </p:cNvPicPr>
          <p:nvPr/>
        </p:nvPicPr>
        <p:blipFill>
          <a:blip r:embed="rId3" cstate="print"/>
          <a:stretch>
            <a:fillRect/>
          </a:stretch>
        </p:blipFill>
        <p:spPr>
          <a:xfrm>
            <a:off x="6588224" y="260648"/>
            <a:ext cx="2352675" cy="447675"/>
          </a:xfrm>
          <a:prstGeom prst="rect">
            <a:avLst/>
          </a:prstGeom>
        </p:spPr>
      </p:pic>
      <p:pic>
        <p:nvPicPr>
          <p:cNvPr id="17" name="Picture 16" descr="FR-Polytech-Nice-Sophia.jpg"/>
          <p:cNvPicPr>
            <a:picLocks noChangeAspect="1"/>
          </p:cNvPicPr>
          <p:nvPr/>
        </p:nvPicPr>
        <p:blipFill>
          <a:blip r:embed="rId4" cstate="print"/>
          <a:stretch>
            <a:fillRect/>
          </a:stretch>
        </p:blipFill>
        <p:spPr>
          <a:xfrm>
            <a:off x="179512" y="188640"/>
            <a:ext cx="4103990" cy="640080"/>
          </a:xfrm>
          <a:prstGeom prst="rect">
            <a:avLst/>
          </a:prstGeom>
        </p:spPr>
      </p:pic>
    </p:spTree>
    <p:extLst>
      <p:ext uri="{BB962C8B-B14F-4D97-AF65-F5344CB8AC3E}">
        <p14:creationId xmlns:p14="http://schemas.microsoft.com/office/powerpoint/2010/main" xmlns="" val="330263962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4</a:t>
            </a:fld>
            <a:endParaRPr lang="fr-BE"/>
          </a:p>
        </p:txBody>
      </p:sp>
      <p:grpSp>
        <p:nvGrpSpPr>
          <p:cNvPr id="19" name="Group 13"/>
          <p:cNvGrpSpPr/>
          <p:nvPr/>
        </p:nvGrpSpPr>
        <p:grpSpPr>
          <a:xfrm>
            <a:off x="467544" y="575377"/>
            <a:ext cx="8164731" cy="463420"/>
            <a:chOff x="444499" y="1136780"/>
            <a:chExt cx="8164731" cy="463420"/>
          </a:xfrm>
        </p:grpSpPr>
        <p:cxnSp>
          <p:nvCxnSpPr>
            <p:cNvPr id="20"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Arc 20"/>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ound Same Side Corner Rectangle 26"/>
          <p:cNvSpPr/>
          <p:nvPr/>
        </p:nvSpPr>
        <p:spPr>
          <a:xfrm>
            <a:off x="899592"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Réseaux de détail en </a:t>
            </a:r>
            <a:r>
              <a:rPr lang="fr-FR" dirty="0" smtClean="0"/>
              <a:t>F</a:t>
            </a:r>
            <a:r>
              <a:rPr lang="fr-FR" dirty="0" smtClean="0"/>
              <a:t>rance</a:t>
            </a:r>
            <a:endParaRPr lang="en-US" dirty="0"/>
          </a:p>
        </p:txBody>
      </p:sp>
      <p:sp>
        <p:nvSpPr>
          <p:cNvPr id="28" name="Round Same Side Corner Rectangle 27"/>
          <p:cNvSpPr/>
          <p:nvPr/>
        </p:nvSpPr>
        <p:spPr>
          <a:xfrm>
            <a:off x="3275856"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Réseaux de détail à l’international</a:t>
            </a:r>
            <a:endParaRPr lang="en-US" dirty="0"/>
          </a:p>
        </p:txBody>
      </p:sp>
      <p:sp>
        <p:nvSpPr>
          <p:cNvPr id="29" name="Round Same Side Corner Rectangle 28"/>
          <p:cNvSpPr/>
          <p:nvPr/>
        </p:nvSpPr>
        <p:spPr>
          <a:xfrm>
            <a:off x="5652120"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Banque de Financement et d’investissement</a:t>
            </a:r>
            <a:endParaRPr lang="en-US" dirty="0"/>
          </a:p>
        </p:txBody>
      </p:sp>
      <p:sp>
        <p:nvSpPr>
          <p:cNvPr id="33" name="Down Arrow 32"/>
          <p:cNvSpPr/>
          <p:nvPr/>
        </p:nvSpPr>
        <p:spPr>
          <a:xfrm>
            <a:off x="4139952" y="1700808"/>
            <a:ext cx="288032" cy="1224136"/>
          </a:xfrm>
          <a:prstGeom prst="downArrow">
            <a:avLst>
              <a:gd name="adj1" fmla="val 50000"/>
              <a:gd name="adj2" fmla="val 461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ent-Up Arrow 31"/>
          <p:cNvSpPr/>
          <p:nvPr/>
        </p:nvSpPr>
        <p:spPr>
          <a:xfrm rot="10800000" flipH="1">
            <a:off x="4355976" y="2348880"/>
            <a:ext cx="2376264" cy="576064"/>
          </a:xfrm>
          <a:prstGeom prst="bentUpArrow">
            <a:avLst>
              <a:gd name="adj1" fmla="val 9700"/>
              <a:gd name="adj2" fmla="val 23088"/>
              <a:gd name="adj3" fmla="val 26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Bent-Up Arrow 30"/>
          <p:cNvSpPr/>
          <p:nvPr/>
        </p:nvSpPr>
        <p:spPr>
          <a:xfrm rot="10800000">
            <a:off x="1835696" y="2348880"/>
            <a:ext cx="2376264" cy="576064"/>
          </a:xfrm>
          <a:prstGeom prst="bentUpArrow">
            <a:avLst>
              <a:gd name="adj1" fmla="val 9700"/>
              <a:gd name="adj2" fmla="val 23088"/>
              <a:gd name="adj3" fmla="val 26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122"/>
          <p:cNvSpPr/>
          <p:nvPr/>
        </p:nvSpPr>
        <p:spPr>
          <a:xfrm>
            <a:off x="3347864" y="1052736"/>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3 </a:t>
            </a:r>
            <a:r>
              <a:rPr lang="fr-FR" sz="1600" b="1" dirty="0" smtClean="0"/>
              <a:t>grands </a:t>
            </a:r>
            <a:r>
              <a:rPr lang="fr-FR" sz="1600" b="1" dirty="0" err="1" smtClean="0"/>
              <a:t>pilliers</a:t>
            </a:r>
            <a:endParaRPr lang="fr-FR" sz="1600" b="1" dirty="0"/>
          </a:p>
        </p:txBody>
      </p:sp>
      <p:grpSp>
        <p:nvGrpSpPr>
          <p:cNvPr id="45" name="Groupe 31"/>
          <p:cNvGrpSpPr/>
          <p:nvPr/>
        </p:nvGrpSpPr>
        <p:grpSpPr>
          <a:xfrm>
            <a:off x="437263" y="44624"/>
            <a:ext cx="8063322" cy="576064"/>
            <a:chOff x="437263" y="44624"/>
            <a:chExt cx="8063322" cy="576064"/>
          </a:xfrm>
        </p:grpSpPr>
        <p:sp>
          <p:nvSpPr>
            <p:cNvPr id="46"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49"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55"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56"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58"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Horizontal)">
                                      <p:cBhvr>
                                        <p:cTn id="16" dur="500"/>
                                        <p:tgtEl>
                                          <p:spTgt spid="31"/>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slide(fromBottom)">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Horizontal)">
                                      <p:cBhvr>
                                        <p:cTn id="25" dur="500"/>
                                        <p:tgtEl>
                                          <p:spTgt spid="32"/>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slide(fromBottom)">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3" grpId="0" animBg="1"/>
      <p:bldP spid="32"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pPr/>
              <a:t>5</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5</a:t>
            </a:fld>
            <a:endParaRPr lang="fr-FR"/>
          </a:p>
        </p:txBody>
      </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46" name="Group 23"/>
          <p:cNvGrpSpPr/>
          <p:nvPr/>
        </p:nvGrpSpPr>
        <p:grpSpPr>
          <a:xfrm>
            <a:off x="619944" y="5905500"/>
            <a:ext cx="8141686" cy="484212"/>
            <a:chOff x="467544" y="5753100"/>
            <a:chExt cx="8141686" cy="484212"/>
          </a:xfrm>
        </p:grpSpPr>
        <p:cxnSp>
          <p:nvCxnSpPr>
            <p:cNvPr id="48"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47" name="Picture 46" descr="org.bmp"/>
          <p:cNvPicPr>
            <a:picLocks noChangeAspect="1"/>
          </p:cNvPicPr>
          <p:nvPr/>
        </p:nvPicPr>
        <p:blipFill>
          <a:blip r:embed="rId3" cstate="print"/>
          <a:stretch>
            <a:fillRect/>
          </a:stretch>
        </p:blipFill>
        <p:spPr>
          <a:xfrm>
            <a:off x="1475656" y="1268760"/>
            <a:ext cx="6492775" cy="5026153"/>
          </a:xfrm>
          <a:prstGeom prst="rect">
            <a:avLst/>
          </a:prstGeom>
        </p:spPr>
      </p:pic>
      <p:sp>
        <p:nvSpPr>
          <p:cNvPr id="44" name="Arrondir un rectangle avec un coin diagonal 43"/>
          <p:cNvSpPr/>
          <p:nvPr/>
        </p:nvSpPr>
        <p:spPr>
          <a:xfrm>
            <a:off x="3131840" y="5013176"/>
            <a:ext cx="1512168" cy="360040"/>
          </a:xfrm>
          <a:prstGeom prst="round2Diag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50" name="Rectangle 49"/>
          <p:cNvSpPr/>
          <p:nvPr/>
        </p:nvSpPr>
        <p:spPr>
          <a:xfrm>
            <a:off x="2987824" y="3861048"/>
            <a:ext cx="1728192" cy="23042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51" name="Groupe 31"/>
          <p:cNvGrpSpPr/>
          <p:nvPr/>
        </p:nvGrpSpPr>
        <p:grpSpPr>
          <a:xfrm>
            <a:off x="437263" y="44624"/>
            <a:ext cx="8063322" cy="576064"/>
            <a:chOff x="437263" y="44624"/>
            <a:chExt cx="8063322" cy="576064"/>
          </a:xfrm>
        </p:grpSpPr>
        <p:sp>
          <p:nvSpPr>
            <p:cNvPr id="5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5"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6"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7"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59"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60"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61"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62"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64"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3404422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6</a:t>
            </a:fld>
            <a:endParaRPr lang="fr-BE"/>
          </a:p>
        </p:txBody>
      </p:sp>
      <p:sp>
        <p:nvSpPr>
          <p:cNvPr id="3"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4"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Description des tâches</a:t>
            </a:r>
          </a:p>
        </p:txBody>
      </p:sp>
      <p:sp>
        <p:nvSpPr>
          <p:cNvPr id="5"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 name="Freeform 5" descr="&lt;LOGICA_QUOTE_LEFT&gt;"/>
          <p:cNvSpPr>
            <a:spLocks/>
          </p:cNvSpPr>
          <p:nvPr/>
        </p:nvSpPr>
        <p:spPr bwMode="gray">
          <a:xfrm>
            <a:off x="1835696"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8" name="Groupe 31"/>
          <p:cNvGrpSpPr/>
          <p:nvPr/>
        </p:nvGrpSpPr>
        <p:grpSpPr>
          <a:xfrm>
            <a:off x="437263" y="44624"/>
            <a:ext cx="8063322" cy="576064"/>
            <a:chOff x="437263" y="44624"/>
            <a:chExt cx="8063322" cy="576064"/>
          </a:xfrm>
        </p:grpSpPr>
        <p:sp>
          <p:nvSpPr>
            <p:cNvPr id="9"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10"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12"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15"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7"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cxnSp>
        <p:nvCxnSpPr>
          <p:cNvPr id="18"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Freeform 9" descr="&lt;LOGICA_QUOTE_RIGHT&gt;"/>
          <p:cNvSpPr>
            <a:spLocks/>
          </p:cNvSpPr>
          <p:nvPr/>
        </p:nvSpPr>
        <p:spPr bwMode="gray">
          <a:xfrm>
            <a:off x="3203848"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aphicFrame>
        <p:nvGraphicFramePr>
          <p:cNvPr id="21" name="Diagram 20"/>
          <p:cNvGraphicFramePr/>
          <p:nvPr/>
        </p:nvGraphicFramePr>
        <p:xfrm>
          <a:off x="683568" y="1772816"/>
          <a:ext cx="736848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0" name="Picture 69" descr="déroul.bmp"/>
          <p:cNvPicPr>
            <a:picLocks noChangeAspect="1"/>
          </p:cNvPicPr>
          <p:nvPr/>
        </p:nvPicPr>
        <p:blipFill>
          <a:blip r:embed="rId3" cstate="print"/>
          <a:stretch>
            <a:fillRect/>
          </a:stretch>
        </p:blipFill>
        <p:spPr>
          <a:xfrm>
            <a:off x="395536" y="2276872"/>
            <a:ext cx="6473378" cy="7498080"/>
          </a:xfrm>
          <a:prstGeom prst="rect">
            <a:avLst/>
          </a:prstGeom>
        </p:spPr>
      </p:pic>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985515" y="-821679"/>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198248" y="-1134338"/>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pPr/>
              <a:t>7</a:t>
            </a:fld>
            <a:endParaRPr lang="fr-BE"/>
          </a:p>
        </p:txBody>
      </p:sp>
      <p:grpSp>
        <p:nvGrpSpPr>
          <p:cNvPr id="41" name="Group 23"/>
          <p:cNvGrpSpPr/>
          <p:nvPr/>
        </p:nvGrpSpPr>
        <p:grpSpPr>
          <a:xfrm>
            <a:off x="467544" y="5753100"/>
            <a:ext cx="8141686" cy="484212"/>
            <a:chOff x="467544" y="5753100"/>
            <a:chExt cx="8141686" cy="484212"/>
          </a:xfrm>
        </p:grpSpPr>
        <p:cxnSp>
          <p:nvCxnSpPr>
            <p:cNvPr id="4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Arc 4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146" name="ZoneTexte 1145"/>
          <p:cNvSpPr txBox="1"/>
          <p:nvPr/>
        </p:nvSpPr>
        <p:spPr>
          <a:xfrm>
            <a:off x="6948264" y="3140968"/>
            <a:ext cx="2376264" cy="523220"/>
          </a:xfrm>
          <a:prstGeom prst="rect">
            <a:avLst/>
          </a:prstGeom>
          <a:noFill/>
        </p:spPr>
        <p:txBody>
          <a:bodyPr wrap="square" rtlCol="0">
            <a:spAutoFit/>
          </a:bodyPr>
          <a:lstStyle/>
          <a:p>
            <a:pPr algn="ctr"/>
            <a:r>
              <a:rPr lang="fr-FR" sz="1400" b="1" dirty="0" smtClean="0"/>
              <a:t>Kata : BDD,TDD      </a:t>
            </a:r>
            <a:endParaRPr lang="fr-FR" sz="1400" b="1" dirty="0" smtClean="0"/>
          </a:p>
          <a:p>
            <a:pPr algn="ctr"/>
            <a:r>
              <a:rPr lang="fr-FR" sz="1400" b="1" dirty="0" smtClean="0">
                <a:solidFill>
                  <a:srgbClr val="FF0000"/>
                </a:solidFill>
              </a:rPr>
              <a:t>1</a:t>
            </a:r>
            <a:r>
              <a:rPr lang="fr-FR" sz="1400" b="1" dirty="0" smtClean="0">
                <a:solidFill>
                  <a:srgbClr val="FF0000"/>
                </a:solidFill>
              </a:rPr>
              <a:t>3 </a:t>
            </a:r>
            <a:r>
              <a:rPr lang="fr-FR" sz="1400" b="1" dirty="0" smtClean="0">
                <a:solidFill>
                  <a:srgbClr val="FF0000"/>
                </a:solidFill>
              </a:rPr>
              <a:t>jours</a:t>
            </a:r>
            <a:endParaRPr lang="fr-FR" sz="1400" b="1" dirty="0">
              <a:solidFill>
                <a:srgbClr val="FF0000"/>
              </a:solidFill>
            </a:endParaRPr>
          </a:p>
        </p:txBody>
      </p:sp>
      <p:sp>
        <p:nvSpPr>
          <p:cNvPr id="5" name="ZoneTexte 4"/>
          <p:cNvSpPr txBox="1"/>
          <p:nvPr/>
        </p:nvSpPr>
        <p:spPr>
          <a:xfrm>
            <a:off x="7308304" y="3140968"/>
            <a:ext cx="1685215" cy="523220"/>
          </a:xfrm>
          <a:prstGeom prst="rect">
            <a:avLst/>
          </a:prstGeom>
          <a:noFill/>
        </p:spPr>
        <p:txBody>
          <a:bodyPr wrap="square" rtlCol="0">
            <a:spAutoFit/>
          </a:bodyPr>
          <a:lstStyle/>
          <a:p>
            <a:r>
              <a:rPr lang="fr-FR" sz="1400" b="1" dirty="0" smtClean="0"/>
              <a:t>Dette Technique</a:t>
            </a:r>
            <a:endParaRPr lang="fr-FR" sz="1400" b="1" dirty="0" smtClean="0"/>
          </a:p>
          <a:p>
            <a:r>
              <a:rPr lang="fr-FR" sz="1400" b="1" dirty="0" smtClean="0">
                <a:solidFill>
                  <a:srgbClr val="FF0000"/>
                </a:solidFill>
              </a:rPr>
              <a:t>30 jours</a:t>
            </a:r>
            <a:endParaRPr lang="fr-FR" sz="1400" b="1" dirty="0">
              <a:solidFill>
                <a:srgbClr val="FF0000"/>
              </a:solidFill>
            </a:endParaRPr>
          </a:p>
        </p:txBody>
      </p:sp>
      <p:sp>
        <p:nvSpPr>
          <p:cNvPr id="6" name="ZoneTexte 5"/>
          <p:cNvSpPr txBox="1"/>
          <p:nvPr/>
        </p:nvSpPr>
        <p:spPr>
          <a:xfrm>
            <a:off x="7236296" y="3068960"/>
            <a:ext cx="1530748" cy="738664"/>
          </a:xfrm>
          <a:prstGeom prst="rect">
            <a:avLst/>
          </a:prstGeom>
          <a:noFill/>
        </p:spPr>
        <p:txBody>
          <a:bodyPr wrap="square" rtlCol="0">
            <a:spAutoFit/>
          </a:bodyPr>
          <a:lstStyle/>
          <a:p>
            <a:r>
              <a:rPr lang="fr-FR" sz="1400" b="1" dirty="0" smtClean="0"/>
              <a:t>Matrice de transition</a:t>
            </a:r>
          </a:p>
          <a:p>
            <a:r>
              <a:rPr lang="fr-FR" sz="1400" b="1" dirty="0" smtClean="0">
                <a:solidFill>
                  <a:srgbClr val="FF0000"/>
                </a:solidFill>
              </a:rPr>
              <a:t>50 jours</a:t>
            </a:r>
            <a:endParaRPr lang="fr-FR" sz="1400" b="1" dirty="0">
              <a:solidFill>
                <a:srgbClr val="FF0000"/>
              </a:solidFill>
            </a:endParaRPr>
          </a:p>
        </p:txBody>
      </p:sp>
      <p:sp>
        <p:nvSpPr>
          <p:cNvPr id="7" name="ZoneTexte 6"/>
          <p:cNvSpPr txBox="1"/>
          <p:nvPr/>
        </p:nvSpPr>
        <p:spPr>
          <a:xfrm>
            <a:off x="7236296" y="3140968"/>
            <a:ext cx="1648243" cy="523220"/>
          </a:xfrm>
          <a:prstGeom prst="rect">
            <a:avLst/>
          </a:prstGeom>
          <a:noFill/>
        </p:spPr>
        <p:txBody>
          <a:bodyPr wrap="square" rtlCol="0">
            <a:spAutoFit/>
          </a:bodyPr>
          <a:lstStyle/>
          <a:p>
            <a:r>
              <a:rPr lang="fr-FR" sz="1400" b="1" dirty="0" smtClean="0"/>
              <a:t>Correction des tests</a:t>
            </a:r>
            <a:endParaRPr lang="fr-FR" sz="1400" b="1" dirty="0" smtClean="0"/>
          </a:p>
          <a:p>
            <a:r>
              <a:rPr lang="fr-FR" sz="1400" b="1" dirty="0" smtClean="0">
                <a:solidFill>
                  <a:srgbClr val="FF0000"/>
                </a:solidFill>
              </a:rPr>
              <a:t>14</a:t>
            </a:r>
            <a:r>
              <a:rPr lang="fr-FR" sz="1400" b="1" dirty="0" smtClean="0">
                <a:solidFill>
                  <a:srgbClr val="FF0000"/>
                </a:solidFill>
              </a:rPr>
              <a:t> </a:t>
            </a:r>
            <a:r>
              <a:rPr lang="fr-FR" sz="1400" b="1" dirty="0" smtClean="0">
                <a:solidFill>
                  <a:srgbClr val="FF0000"/>
                </a:solidFill>
              </a:rPr>
              <a:t>jours</a:t>
            </a:r>
            <a:endParaRPr lang="fr-FR" b="1" dirty="0">
              <a:solidFill>
                <a:srgbClr val="FF0000"/>
              </a:solidFill>
            </a:endParaRPr>
          </a:p>
        </p:txBody>
      </p:sp>
      <p:sp>
        <p:nvSpPr>
          <p:cNvPr id="8" name="ZoneTexte 7"/>
          <p:cNvSpPr txBox="1"/>
          <p:nvPr/>
        </p:nvSpPr>
        <p:spPr>
          <a:xfrm>
            <a:off x="7164288" y="3068960"/>
            <a:ext cx="1685215" cy="738664"/>
          </a:xfrm>
          <a:prstGeom prst="rect">
            <a:avLst/>
          </a:prstGeom>
          <a:noFill/>
        </p:spPr>
        <p:txBody>
          <a:bodyPr wrap="square" rtlCol="0">
            <a:spAutoFit/>
          </a:bodyPr>
          <a:lstStyle/>
          <a:p>
            <a:r>
              <a:rPr lang="fr-FR" sz="1400" b="1" dirty="0" smtClean="0"/>
              <a:t>Paramètres de configuration</a:t>
            </a:r>
            <a:endParaRPr lang="fr-FR" sz="1400" b="1" dirty="0" smtClean="0"/>
          </a:p>
          <a:p>
            <a:r>
              <a:rPr lang="fr-FR" sz="1400" b="1" dirty="0" smtClean="0">
                <a:solidFill>
                  <a:srgbClr val="FF0000"/>
                </a:solidFill>
              </a:rPr>
              <a:t>5 </a:t>
            </a:r>
            <a:r>
              <a:rPr lang="fr-FR" sz="1400" b="1" dirty="0" smtClean="0">
                <a:solidFill>
                  <a:srgbClr val="FF0000"/>
                </a:solidFill>
              </a:rPr>
              <a:t>jours </a:t>
            </a:r>
            <a:endParaRPr lang="fr-FR" b="1" dirty="0">
              <a:solidFill>
                <a:srgbClr val="FF0000"/>
              </a:solidFill>
            </a:endParaRPr>
          </a:p>
        </p:txBody>
      </p:sp>
      <p:grpSp>
        <p:nvGrpSpPr>
          <p:cNvPr id="49" name="Group 13"/>
          <p:cNvGrpSpPr/>
          <p:nvPr/>
        </p:nvGrpSpPr>
        <p:grpSpPr>
          <a:xfrm>
            <a:off x="467544" y="575377"/>
            <a:ext cx="8164731" cy="463420"/>
            <a:chOff x="444499" y="1136780"/>
            <a:chExt cx="8164731" cy="463420"/>
          </a:xfrm>
        </p:grpSpPr>
        <p:cxnSp>
          <p:nvCxnSpPr>
            <p:cNvPr id="50"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8" name="Groupe 31"/>
          <p:cNvGrpSpPr/>
          <p:nvPr/>
        </p:nvGrpSpPr>
        <p:grpSpPr>
          <a:xfrm>
            <a:off x="437263" y="44624"/>
            <a:ext cx="8063322" cy="576064"/>
            <a:chOff x="437263" y="44624"/>
            <a:chExt cx="8063322" cy="576064"/>
          </a:xfrm>
        </p:grpSpPr>
        <p:sp>
          <p:nvSpPr>
            <p:cNvPr id="55"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8"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61"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6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6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defRPr/>
            </a:pPr>
            <a:r>
              <a:rPr lang="fr-FR" sz="1400" dirty="0" smtClean="0">
                <a:solidFill>
                  <a:schemeClr val="bg1">
                    <a:lumMod val="65000"/>
                  </a:schemeClr>
                </a:solidFill>
                <a:latin typeface="Agency FB" pitchFamily="34" charset="0"/>
                <a:ea typeface="+mj-ea"/>
                <a:cs typeface="+mj-cs"/>
              </a:rPr>
              <a:t>Description des tâches</a:t>
            </a:r>
          </a:p>
        </p:txBody>
      </p:sp>
      <p:sp>
        <p:nvSpPr>
          <p:cNvPr id="66"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67" name="Freeform 5" descr="&lt;LOGICA_QUOTE_LEFT&gt;"/>
          <p:cNvSpPr>
            <a:spLocks/>
          </p:cNvSpPr>
          <p:nvPr/>
        </p:nvSpPr>
        <p:spPr bwMode="gray">
          <a:xfrm>
            <a:off x="3491880"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9" descr="&lt;LOGICA_QUOTE_RIGHT&gt;"/>
          <p:cNvSpPr>
            <a:spLocks/>
          </p:cNvSpPr>
          <p:nvPr/>
        </p:nvSpPr>
        <p:spPr bwMode="gray">
          <a:xfrm>
            <a:off x="4788024"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1" name="ZoneTexte 7"/>
          <p:cNvSpPr txBox="1"/>
          <p:nvPr/>
        </p:nvSpPr>
        <p:spPr>
          <a:xfrm>
            <a:off x="7236296" y="3140968"/>
            <a:ext cx="1685215" cy="523220"/>
          </a:xfrm>
          <a:prstGeom prst="rect">
            <a:avLst/>
          </a:prstGeom>
          <a:noFill/>
        </p:spPr>
        <p:txBody>
          <a:bodyPr wrap="square" rtlCol="0">
            <a:spAutoFit/>
          </a:bodyPr>
          <a:lstStyle/>
          <a:p>
            <a:r>
              <a:rPr lang="fr-FR" sz="1400" b="1" dirty="0" smtClean="0"/>
              <a:t>Rapport</a:t>
            </a:r>
            <a:endParaRPr lang="fr-FR" sz="1400" b="1" dirty="0" smtClean="0"/>
          </a:p>
          <a:p>
            <a:r>
              <a:rPr lang="fr-FR" sz="1400" b="1" dirty="0" smtClean="0">
                <a:solidFill>
                  <a:srgbClr val="FF0000"/>
                </a:solidFill>
              </a:rPr>
              <a:t>15 </a:t>
            </a:r>
            <a:r>
              <a:rPr lang="fr-FR" sz="1400" b="1" dirty="0" smtClean="0">
                <a:solidFill>
                  <a:srgbClr val="FF0000"/>
                </a:solidFill>
              </a:rPr>
              <a:t>jours </a:t>
            </a:r>
            <a:endParaRPr lang="fr-FR" b="1" dirty="0">
              <a:solidFill>
                <a:srgbClr val="FF0000"/>
              </a:solidFill>
            </a:endParaRPr>
          </a:p>
        </p:txBody>
      </p:sp>
      <p:sp>
        <p:nvSpPr>
          <p:cNvPr id="47" name="Rectangle 46"/>
          <p:cNvSpPr/>
          <p:nvPr/>
        </p:nvSpPr>
        <p:spPr>
          <a:xfrm>
            <a:off x="72342" y="2849600"/>
            <a:ext cx="9588336" cy="1172678"/>
          </a:xfrm>
          <a:prstGeom prst="rect">
            <a:avLst/>
          </a:prstGeom>
          <a:solidFill>
            <a:schemeClr val="accent1">
              <a:alpha val="23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38648348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strVal val="#ppt_h"/>
                                          </p:val>
                                        </p:tav>
                                        <p:tav tm="100000">
                                          <p:val>
                                            <p:strVal val="#ppt_h"/>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1146"/>
                                        </p:tgtEl>
                                        <p:attrNameLst>
                                          <p:attrName>style.visibility</p:attrName>
                                        </p:attrNameLst>
                                      </p:cBhvr>
                                      <p:to>
                                        <p:strVal val="visible"/>
                                      </p:to>
                                    </p:set>
                                    <p:animEffect transition="in" filter="barn(inVertical)">
                                      <p:cBhvr>
                                        <p:cTn id="15" dur="500"/>
                                        <p:tgtEl>
                                          <p:spTgt spid="114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2.22222E-6 4.25532E-7 L 0.00035 -0.16836 " pathEditMode="relative" rAng="0" ptsTypes="AA">
                                      <p:cBhvr>
                                        <p:cTn id="19" dur="2000" fill="hold"/>
                                        <p:tgtEl>
                                          <p:spTgt spid="70"/>
                                        </p:tgtEl>
                                        <p:attrNameLst>
                                          <p:attrName>ppt_x</p:attrName>
                                          <p:attrName>ppt_y</p:attrName>
                                        </p:attrNameLst>
                                      </p:cBhvr>
                                      <p:rCtr x="0" y="-84"/>
                                    </p:animMotion>
                                  </p:childTnLst>
                                </p:cTn>
                              </p:par>
                              <p:par>
                                <p:cTn id="20" presetID="16" presetClass="exit" presetSubtype="21" fill="hold" grpId="1" nodeType="withEffect">
                                  <p:stCondLst>
                                    <p:cond delay="0"/>
                                  </p:stCondLst>
                                  <p:childTnLst>
                                    <p:animEffect transition="out" filter="barn(inVertical)">
                                      <p:cBhvr>
                                        <p:cTn id="21" dur="500"/>
                                        <p:tgtEl>
                                          <p:spTgt spid="1146"/>
                                        </p:tgtEl>
                                      </p:cBhvr>
                                    </p:animEffect>
                                    <p:set>
                                      <p:cBhvr>
                                        <p:cTn id="22" dur="1" fill="hold">
                                          <p:stCondLst>
                                            <p:cond delay="499"/>
                                          </p:stCondLst>
                                        </p:cTn>
                                        <p:tgtEl>
                                          <p:spTgt spid="1146"/>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4" presetClass="path" presetSubtype="0" accel="50000" decel="50000" fill="hold" nodeType="clickEffect">
                                  <p:stCondLst>
                                    <p:cond delay="0"/>
                                  </p:stCondLst>
                                  <p:childTnLst>
                                    <p:animMotion origin="layout" path="M 0.00035 -0.16836 L -2.22222E-6 -0.33303 " pathEditMode="relative" rAng="0" ptsTypes="AA">
                                      <p:cBhvr>
                                        <p:cTn id="28" dur="2000" fill="hold"/>
                                        <p:tgtEl>
                                          <p:spTgt spid="70"/>
                                        </p:tgtEl>
                                        <p:attrNameLst>
                                          <p:attrName>ppt_x</p:attrName>
                                          <p:attrName>ppt_y</p:attrName>
                                        </p:attrNameLst>
                                      </p:cBhvr>
                                      <p:rCtr x="0" y="-82"/>
                                    </p:animMotion>
                                  </p:childTnLst>
                                </p:cTn>
                              </p:par>
                              <p:par>
                                <p:cTn id="29" presetID="22" presetClass="exit" presetSubtype="4" fill="hold" grpId="1" nodeType="withEffect">
                                  <p:stCondLst>
                                    <p:cond delay="0"/>
                                  </p:stCondLst>
                                  <p:childTnLst>
                                    <p:animEffect transition="out" filter="wipe(down)">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6" presetClass="entr" presetSubtype="21"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2.22222E-6 -0.33303 L 0.00035 -0.50393 " pathEditMode="relative" rAng="0" ptsTypes="AA">
                                      <p:cBhvr>
                                        <p:cTn id="38" dur="2000" fill="hold"/>
                                        <p:tgtEl>
                                          <p:spTgt spid="70"/>
                                        </p:tgtEl>
                                        <p:attrNameLst>
                                          <p:attrName>ppt_x</p:attrName>
                                          <p:attrName>ppt_y</p:attrName>
                                        </p:attrNameLst>
                                      </p:cBhvr>
                                      <p:rCtr x="0" y="-86"/>
                                    </p:animMotion>
                                  </p:childTnLst>
                                </p:cTn>
                              </p:par>
                              <p:par>
                                <p:cTn id="39" presetID="16" presetClass="exit" presetSubtype="21" fill="hold" grpId="1" nodeType="withEffect">
                                  <p:stCondLst>
                                    <p:cond delay="0"/>
                                  </p:stCondLst>
                                  <p:childTnLst>
                                    <p:animEffect transition="out" filter="barn(inVertic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6" presetClass="entr" presetSubtype="2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50000" decel="50000" fill="hold" nodeType="clickEffect">
                                  <p:stCondLst>
                                    <p:cond delay="0"/>
                                  </p:stCondLst>
                                  <p:childTnLst>
                                    <p:animMotion origin="layout" path="M 0.00035 -0.50393 L 0.00035 -0.67183 " pathEditMode="relative" rAng="0" ptsTypes="AA">
                                      <p:cBhvr>
                                        <p:cTn id="48" dur="2000" fill="hold"/>
                                        <p:tgtEl>
                                          <p:spTgt spid="70"/>
                                        </p:tgtEl>
                                        <p:attrNameLst>
                                          <p:attrName>ppt_x</p:attrName>
                                          <p:attrName>ppt_y</p:attrName>
                                        </p:attrNameLst>
                                      </p:cBhvr>
                                      <p:rCtr x="0" y="-84"/>
                                    </p:animMotion>
                                  </p:childTnLst>
                                </p:cTn>
                              </p:par>
                              <p:par>
                                <p:cTn id="49" presetID="16" presetClass="exit" presetSubtype="21" fill="hold" grpId="1" nodeType="withEffect">
                                  <p:stCondLst>
                                    <p:cond delay="0"/>
                                  </p:stCondLst>
                                  <p:childTnLst>
                                    <p:animEffect transition="out" filter="barn(inVertic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6" presetClass="entr" presetSubtype="21"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inVertic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64" presetClass="path" presetSubtype="0" accel="50000" decel="50000" fill="hold" nodeType="clickEffect">
                                  <p:stCondLst>
                                    <p:cond delay="0"/>
                                  </p:stCondLst>
                                  <p:childTnLst>
                                    <p:animMotion origin="layout" path="M 0.00035 -0.67183 L 0.00035 -0.83973 " pathEditMode="relative" rAng="0" ptsTypes="AA">
                                      <p:cBhvr>
                                        <p:cTn id="58" dur="2000" fill="hold"/>
                                        <p:tgtEl>
                                          <p:spTgt spid="70"/>
                                        </p:tgtEl>
                                        <p:attrNameLst>
                                          <p:attrName>ppt_x</p:attrName>
                                          <p:attrName>ppt_y</p:attrName>
                                        </p:attrNameLst>
                                      </p:cBhvr>
                                      <p:rCtr x="0" y="-84"/>
                                    </p:animMotion>
                                  </p:childTnLst>
                                </p:cTn>
                              </p:par>
                              <p:par>
                                <p:cTn id="59" presetID="16" presetClass="exit" presetSubtype="26" fill="hold" grpId="1" nodeType="withEffect">
                                  <p:stCondLst>
                                    <p:cond delay="0"/>
                                  </p:stCondLst>
                                  <p:childTnLst>
                                    <p:animEffect transition="out" filter="barn(inHorizontal)">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6" grpId="1"/>
      <p:bldP spid="5" grpId="0"/>
      <p:bldP spid="5" grpId="1"/>
      <p:bldP spid="6" grpId="0"/>
      <p:bldP spid="6" grpId="1"/>
      <p:bldP spid="7" grpId="0"/>
      <p:bldP spid="7" grpId="1"/>
      <p:bldP spid="8" grpId="0"/>
      <p:bldP spid="8" grpId="1"/>
      <p:bldP spid="67" grpId="0" animBg="1"/>
      <p:bldP spid="68" grpId="0" animBg="1"/>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8</a:t>
            </a:fld>
            <a:endParaRPr lang="fr-BE"/>
          </a:p>
        </p:txBody>
      </p:sp>
      <p:grpSp>
        <p:nvGrpSpPr>
          <p:cNvPr id="3" name="Groupe 31"/>
          <p:cNvGrpSpPr/>
          <p:nvPr/>
        </p:nvGrpSpPr>
        <p:grpSpPr>
          <a:xfrm>
            <a:off x="450180" y="62133"/>
            <a:ext cx="8050405" cy="558555"/>
            <a:chOff x="450180" y="62133"/>
            <a:chExt cx="8050405" cy="558555"/>
          </a:xfrm>
        </p:grpSpPr>
        <p:sp>
          <p:nvSpPr>
            <p:cNvPr id="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6"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p>
          </p:txBody>
        </p:sp>
        <p:sp>
          <p:nvSpPr>
            <p:cNvPr id="7" name="Freeform 5" descr="&lt;LOGICA_QUOTE_LEFT&gt;"/>
            <p:cNvSpPr>
              <a:spLocks/>
            </p:cNvSpPr>
            <p:nvPr/>
          </p:nvSpPr>
          <p:spPr bwMode="gray">
            <a:xfrm>
              <a:off x="2411760" y="11663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9" descr="&lt;LOGICA_QUOTE_RIGHT&gt;"/>
            <p:cNvSpPr>
              <a:spLocks/>
            </p:cNvSpPr>
            <p:nvPr/>
          </p:nvSpPr>
          <p:spPr bwMode="gray">
            <a:xfrm>
              <a:off x="3563888" y="1166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lgn="ctr">
                <a:spcBef>
                  <a:spcPct val="0"/>
                </a:spcBef>
                <a:defRPr/>
              </a:pPr>
              <a:r>
                <a:rPr lang="fr-FR" sz="1700" dirty="0" smtClean="0">
                  <a:latin typeface="Agency FB" pitchFamily="34" charset="0"/>
                  <a:ea typeface="+mj-ea"/>
                  <a:cs typeface="+mj-cs"/>
                </a:rPr>
                <a:t>Titrisation</a:t>
              </a:r>
              <a:endParaRPr lang="fr-FR" sz="1700" dirty="0">
                <a:latin typeface="Agency FB" pitchFamily="34" charset="0"/>
                <a:ea typeface="+mj-ea"/>
                <a:cs typeface="+mj-cs"/>
              </a:endParaRPr>
            </a:p>
          </p:txBody>
        </p:sp>
        <p:sp>
          <p:nvSpPr>
            <p:cNvPr id="10"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13" name="Rectangle 7"/>
          <p:cNvSpPr txBox="1">
            <a:spLocks noChangeArrowheads="1"/>
          </p:cNvSpPr>
          <p:nvPr/>
        </p:nvSpPr>
        <p:spPr>
          <a:xfrm>
            <a:off x="611560" y="692696"/>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500" dirty="0" smtClean="0">
                <a:latin typeface="Agency FB" pitchFamily="34" charset="0"/>
                <a:ea typeface="+mj-ea"/>
                <a:cs typeface="+mj-cs"/>
              </a:rPr>
              <a:t>Principe</a:t>
            </a:r>
            <a:endParaRPr lang="fr-FR" sz="1500" dirty="0" smtClean="0">
              <a:latin typeface="Agency FB" pitchFamily="34" charset="0"/>
              <a:ea typeface="+mj-ea"/>
              <a:cs typeface="+mj-cs"/>
            </a:endParaRPr>
          </a:p>
        </p:txBody>
      </p:sp>
      <p:sp>
        <p:nvSpPr>
          <p:cNvPr id="14"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Exemple</a:t>
            </a:r>
          </a:p>
        </p:txBody>
      </p:sp>
      <p:sp>
        <p:nvSpPr>
          <p:cNvPr id="15"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Titrisation à la SG</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16" name="Freeform 5" descr="&lt;LOGICA_QUOTE_LEFT&gt;"/>
          <p:cNvSpPr>
            <a:spLocks/>
          </p:cNvSpPr>
          <p:nvPr/>
        </p:nvSpPr>
        <p:spPr bwMode="gray">
          <a:xfrm>
            <a:off x="467544"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9" descr="&lt;LOGICA_QUOTE_RIGHT&gt;"/>
          <p:cNvSpPr>
            <a:spLocks/>
          </p:cNvSpPr>
          <p:nvPr/>
        </p:nvSpPr>
        <p:spPr bwMode="gray">
          <a:xfrm>
            <a:off x="1403648"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Rectangle 7"/>
          <p:cNvSpPr txBox="1">
            <a:spLocks noChangeArrowheads="1"/>
          </p:cNvSpPr>
          <p:nvPr/>
        </p:nvSpPr>
        <p:spPr>
          <a:xfrm>
            <a:off x="514806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Crédit</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19" name="Rectangle 7"/>
          <p:cNvSpPr txBox="1">
            <a:spLocks noChangeArrowheads="1"/>
          </p:cNvSpPr>
          <p:nvPr/>
        </p:nvSpPr>
        <p:spPr>
          <a:xfrm>
            <a:off x="6516216"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Liquidité</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cxnSp>
        <p:nvCxnSpPr>
          <p:cNvPr id="20"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Arc 20"/>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TextBox 21"/>
          <p:cNvSpPr txBox="1"/>
          <p:nvPr/>
        </p:nvSpPr>
        <p:spPr>
          <a:xfrm>
            <a:off x="0" y="1772816"/>
            <a:ext cx="3851920" cy="1754326"/>
          </a:xfrm>
          <a:prstGeom prst="rect">
            <a:avLst/>
          </a:prstGeom>
          <a:noFill/>
        </p:spPr>
        <p:txBody>
          <a:bodyPr wrap="square" rtlCol="0">
            <a:spAutoFit/>
          </a:bodyPr>
          <a:lstStyle/>
          <a:p>
            <a:r>
              <a:rPr lang="fr-FR" dirty="0" smtClean="0">
                <a:solidFill>
                  <a:schemeClr val="tx2"/>
                </a:solidFill>
              </a:rPr>
              <a:t> </a:t>
            </a:r>
            <a:r>
              <a:rPr lang="fr-FR" dirty="0" smtClean="0">
                <a:solidFill>
                  <a:schemeClr val="tx2"/>
                </a:solidFill>
              </a:rPr>
              <a:t> portefeuille </a:t>
            </a:r>
            <a:r>
              <a:rPr lang="fr-FR" dirty="0" smtClean="0">
                <a:solidFill>
                  <a:schemeClr val="tx2"/>
                </a:solidFill>
              </a:rPr>
              <a:t>d’actifs non </a:t>
            </a:r>
            <a:r>
              <a:rPr lang="fr-FR" dirty="0" smtClean="0">
                <a:solidFill>
                  <a:schemeClr val="tx2"/>
                </a:solidFill>
              </a:rPr>
              <a:t>négociables</a:t>
            </a:r>
            <a:endParaRPr lang="en-US" dirty="0" smtClean="0">
              <a:solidFill>
                <a:schemeClr val="tx2"/>
              </a:solidFill>
            </a:endParaRPr>
          </a:p>
          <a:p>
            <a:r>
              <a:rPr lang="fr-FR" dirty="0" smtClean="0"/>
              <a:t> </a:t>
            </a:r>
            <a:endParaRPr lang="en-US" dirty="0" smtClean="0"/>
          </a:p>
          <a:p>
            <a:endParaRPr lang="fr-FR" dirty="0" smtClean="0"/>
          </a:p>
          <a:p>
            <a:endParaRPr lang="fr-FR" dirty="0" smtClean="0"/>
          </a:p>
          <a:p>
            <a:endParaRPr lang="fr-FR" dirty="0" smtClean="0"/>
          </a:p>
          <a:p>
            <a:endParaRPr lang="en-US" dirty="0"/>
          </a:p>
        </p:txBody>
      </p:sp>
      <p:sp>
        <p:nvSpPr>
          <p:cNvPr id="23" name="Right Arrow 22"/>
          <p:cNvSpPr/>
          <p:nvPr/>
        </p:nvSpPr>
        <p:spPr>
          <a:xfrm>
            <a:off x="3851920" y="1844824"/>
            <a:ext cx="79208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Diagram 25"/>
          <p:cNvGraphicFramePr/>
          <p:nvPr/>
        </p:nvGraphicFramePr>
        <p:xfrm>
          <a:off x="1475656" y="2708920"/>
          <a:ext cx="5976664" cy="414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Box 26"/>
          <p:cNvSpPr txBox="1"/>
          <p:nvPr/>
        </p:nvSpPr>
        <p:spPr>
          <a:xfrm>
            <a:off x="5004048" y="1772816"/>
            <a:ext cx="3817712" cy="369332"/>
          </a:xfrm>
          <a:prstGeom prst="rect">
            <a:avLst/>
          </a:prstGeom>
          <a:noFill/>
        </p:spPr>
        <p:txBody>
          <a:bodyPr wrap="none" rtlCol="0">
            <a:spAutoFit/>
          </a:bodyPr>
          <a:lstStyle/>
          <a:p>
            <a:r>
              <a:rPr lang="fr-FR" dirty="0" smtClean="0">
                <a:solidFill>
                  <a:schemeClr val="tx2"/>
                </a:solidFill>
              </a:rPr>
              <a:t>négociables sur les marchés </a:t>
            </a:r>
            <a:r>
              <a:rPr lang="fr-FR" dirty="0" smtClean="0">
                <a:solidFill>
                  <a:schemeClr val="tx2"/>
                </a:solidFill>
              </a:rPr>
              <a:t>financiers</a:t>
            </a:r>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 calcmode="lin" valueType="num">
                                      <p:cBhvr>
                                        <p:cTn id="17"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8"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9"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20"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21" dur="500"/>
                                        <p:tgtEl>
                                          <p:spTgt spid="2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p:cTn id="31" dur="500" fill="hold"/>
                                        <p:tgtEl>
                                          <p:spTgt spid="27">
                                            <p:txEl>
                                              <p:pRg st="0" end="0"/>
                                            </p:txEl>
                                          </p:spTgt>
                                        </p:tgtEl>
                                        <p:attrNameLst>
                                          <p:attrName>ppt_w</p:attrName>
                                        </p:attrNameLst>
                                      </p:cBhvr>
                                      <p:tavLst>
                                        <p:tav tm="0">
                                          <p:val>
                                            <p:strVal val="#ppt_w*0.05"/>
                                          </p:val>
                                        </p:tav>
                                        <p:tav tm="100000">
                                          <p:val>
                                            <p:strVal val="#ppt_w"/>
                                          </p:val>
                                        </p:tav>
                                      </p:tavLst>
                                    </p:anim>
                                    <p:anim calcmode="lin" valueType="num">
                                      <p:cBhvr>
                                        <p:cTn id="32" dur="500" fill="hold"/>
                                        <p:tgtEl>
                                          <p:spTgt spid="27">
                                            <p:txEl>
                                              <p:pRg st="0" end="0"/>
                                            </p:txEl>
                                          </p:spTgt>
                                        </p:tgtEl>
                                        <p:attrNameLst>
                                          <p:attrName>ppt_h</p:attrName>
                                        </p:attrNameLst>
                                      </p:cBhvr>
                                      <p:tavLst>
                                        <p:tav tm="0">
                                          <p:val>
                                            <p:strVal val="#ppt_h"/>
                                          </p:val>
                                        </p:tav>
                                        <p:tav tm="100000">
                                          <p:val>
                                            <p:strVal val="#ppt_h"/>
                                          </p:val>
                                        </p:tav>
                                      </p:tavLst>
                                    </p:anim>
                                    <p:anim calcmode="lin" valueType="num">
                                      <p:cBhvr>
                                        <p:cTn id="33" dur="500" fill="hold"/>
                                        <p:tgtEl>
                                          <p:spTgt spid="27">
                                            <p:txEl>
                                              <p:pRg st="0" end="0"/>
                                            </p:txEl>
                                          </p:spTgt>
                                        </p:tgtEl>
                                        <p:attrNameLst>
                                          <p:attrName>ppt_x</p:attrName>
                                        </p:attrNameLst>
                                      </p:cBhvr>
                                      <p:tavLst>
                                        <p:tav tm="0">
                                          <p:val>
                                            <p:strVal val="#ppt_x-.2"/>
                                          </p:val>
                                        </p:tav>
                                        <p:tav tm="100000">
                                          <p:val>
                                            <p:strVal val="#ppt_x"/>
                                          </p:val>
                                        </p:tav>
                                      </p:tavLst>
                                    </p:anim>
                                    <p:anim calcmode="lin" valueType="num">
                                      <p:cBhvr>
                                        <p:cTn id="34" dur="500" fill="hold"/>
                                        <p:tgtEl>
                                          <p:spTgt spid="27">
                                            <p:txEl>
                                              <p:pRg st="0" end="0"/>
                                            </p:txEl>
                                          </p:spTgt>
                                        </p:tgtEl>
                                        <p:attrNameLst>
                                          <p:attrName>ppt_y</p:attrName>
                                        </p:attrNameLst>
                                      </p:cBhvr>
                                      <p:tavLst>
                                        <p:tav tm="0">
                                          <p:val>
                                            <p:strVal val="#ppt_y"/>
                                          </p:val>
                                        </p:tav>
                                        <p:tav tm="100000">
                                          <p:val>
                                            <p:strVal val="#ppt_y"/>
                                          </p:val>
                                        </p:tav>
                                      </p:tavLst>
                                    </p:anim>
                                    <p:animEffect transition="in" filter="fade">
                                      <p:cBhvr>
                                        <p:cTn id="35" dur="500"/>
                                        <p:tgtEl>
                                          <p:spTgt spid="2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900" decel="100000" fill="hold"/>
                                        <p:tgtEl>
                                          <p:spTgt spid="2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3" grpId="0" animBg="1"/>
      <p:bldGraphic spid="2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9</a:t>
            </a:fld>
            <a:endParaRPr lang="fr-BE"/>
          </a:p>
        </p:txBody>
      </p:sp>
      <p:grpSp>
        <p:nvGrpSpPr>
          <p:cNvPr id="3" name="Groupe 31"/>
          <p:cNvGrpSpPr/>
          <p:nvPr/>
        </p:nvGrpSpPr>
        <p:grpSpPr>
          <a:xfrm>
            <a:off x="450180" y="62133"/>
            <a:ext cx="8050405" cy="558555"/>
            <a:chOff x="450180" y="62133"/>
            <a:chExt cx="8050405" cy="558555"/>
          </a:xfrm>
        </p:grpSpPr>
        <p:sp>
          <p:nvSpPr>
            <p:cNvPr id="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6"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p>
          </p:txBody>
        </p:sp>
        <p:sp>
          <p:nvSpPr>
            <p:cNvPr id="7" name="Freeform 5" descr="&lt;LOGICA_QUOTE_LEFT&gt;"/>
            <p:cNvSpPr>
              <a:spLocks/>
            </p:cNvSpPr>
            <p:nvPr/>
          </p:nvSpPr>
          <p:spPr bwMode="gray">
            <a:xfrm>
              <a:off x="2411760" y="11663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9" descr="&lt;LOGICA_QUOTE_RIGHT&gt;"/>
            <p:cNvSpPr>
              <a:spLocks/>
            </p:cNvSpPr>
            <p:nvPr/>
          </p:nvSpPr>
          <p:spPr bwMode="gray">
            <a:xfrm>
              <a:off x="3563888" y="1166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lgn="ctr">
                <a:spcBef>
                  <a:spcPct val="0"/>
                </a:spcBef>
                <a:defRPr/>
              </a:pPr>
              <a:r>
                <a:rPr lang="fr-FR" sz="1700" dirty="0" smtClean="0">
                  <a:latin typeface="Agency FB" pitchFamily="34" charset="0"/>
                  <a:ea typeface="+mj-ea"/>
                  <a:cs typeface="+mj-cs"/>
                </a:rPr>
                <a:t>Titrisation</a:t>
              </a:r>
              <a:endParaRPr lang="fr-FR" sz="1700" dirty="0">
                <a:latin typeface="Agency FB" pitchFamily="34" charset="0"/>
                <a:ea typeface="+mj-ea"/>
                <a:cs typeface="+mj-cs"/>
              </a:endParaRPr>
            </a:p>
          </p:txBody>
        </p:sp>
        <p:sp>
          <p:nvSpPr>
            <p:cNvPr id="10"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cxnSp>
        <p:nvCxnSpPr>
          <p:cNvPr id="13"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Principes</a:t>
            </a:r>
            <a:endParaRPr lang="fr-FR" sz="1400" dirty="0" smtClean="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Exemple</a:t>
            </a:r>
            <a:endParaRPr lang="fr-FR" sz="1500" dirty="0" smtClean="0">
              <a:latin typeface="Agency FB" pitchFamily="34" charset="0"/>
              <a:ea typeface="+mj-ea"/>
              <a:cs typeface="+mj-cs"/>
            </a:endParaRPr>
          </a:p>
        </p:txBody>
      </p:sp>
      <p:sp>
        <p:nvSpPr>
          <p:cNvPr id="1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Titrisation à la SG</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18" name="Freeform 5" descr="&lt;LOGICA_QUOTE_LEFT&gt;"/>
          <p:cNvSpPr>
            <a:spLocks/>
          </p:cNvSpPr>
          <p:nvPr/>
        </p:nvSpPr>
        <p:spPr bwMode="gray">
          <a:xfrm>
            <a:off x="1835696"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9" descr="&lt;LOGICA_QUOTE_RIGHT&gt;"/>
          <p:cNvSpPr>
            <a:spLocks/>
          </p:cNvSpPr>
          <p:nvPr/>
        </p:nvSpPr>
        <p:spPr bwMode="gray">
          <a:xfrm>
            <a:off x="3203848"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Rectangle 7"/>
          <p:cNvSpPr txBox="1">
            <a:spLocks noChangeArrowheads="1"/>
          </p:cNvSpPr>
          <p:nvPr/>
        </p:nvSpPr>
        <p:spPr>
          <a:xfrm>
            <a:off x="514806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Crédit</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21" name="Rectangle 7"/>
          <p:cNvSpPr txBox="1">
            <a:spLocks noChangeArrowheads="1"/>
          </p:cNvSpPr>
          <p:nvPr/>
        </p:nvSpPr>
        <p:spPr>
          <a:xfrm>
            <a:off x="6516216"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Risque Liquidité</a:t>
            </a:r>
            <a:endParaRPr lang="fr-FR" sz="1400" dirty="0" smtClean="0">
              <a:solidFill>
                <a:schemeClr val="bg1">
                  <a:lumMod val="65000"/>
                </a:schemeClr>
              </a:solidFill>
              <a:latin typeface="Agency FB" pitchFamily="34" charset="0"/>
            </a:endParaRP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pic>
        <p:nvPicPr>
          <p:cNvPr id="22" name="Picture 21"/>
          <p:cNvPicPr/>
          <p:nvPr/>
        </p:nvPicPr>
        <p:blipFill>
          <a:blip r:embed="rId2" cstate="print"/>
          <a:srcRect/>
          <a:stretch>
            <a:fillRect/>
          </a:stretch>
        </p:blipFill>
        <p:spPr bwMode="auto">
          <a:xfrm>
            <a:off x="1331640" y="1700808"/>
            <a:ext cx="6552728" cy="4032448"/>
          </a:xfrm>
          <a:prstGeom prst="rect">
            <a:avLst/>
          </a:prstGeom>
          <a:noFill/>
          <a:ln w="9525">
            <a:noFill/>
            <a:miter lim="800000"/>
            <a:headEnd/>
            <a:tailEnd/>
          </a:ln>
        </p:spPr>
      </p:pic>
      <p:sp>
        <p:nvSpPr>
          <p:cNvPr id="23" name="Rectangle 22"/>
          <p:cNvSpPr/>
          <p:nvPr/>
        </p:nvSpPr>
        <p:spPr>
          <a:xfrm>
            <a:off x="3851920" y="1772816"/>
            <a:ext cx="1584176" cy="36004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47864" y="2492896"/>
            <a:ext cx="2448272" cy="36004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508104" y="1988840"/>
            <a:ext cx="216024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668344" y="1988840"/>
            <a:ext cx="0" cy="720080"/>
          </a:xfrm>
          <a:prstGeom prst="line">
            <a:avLst/>
          </a:prstGeom>
          <a:ln w="19050">
            <a:solidFill>
              <a:srgbClr val="4F81BD"/>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868144" y="2708920"/>
            <a:ext cx="1800200" cy="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Cloud Callout 37"/>
          <p:cNvSpPr/>
          <p:nvPr/>
        </p:nvSpPr>
        <p:spPr>
          <a:xfrm>
            <a:off x="1547664" y="1268760"/>
            <a:ext cx="1944216" cy="1152128"/>
          </a:xfrm>
          <a:prstGeom prst="cloudCallout">
            <a:avLst>
              <a:gd name="adj1" fmla="val 41288"/>
              <a:gd name="adj2" fmla="val 634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t>Actions</a:t>
            </a:r>
            <a:endParaRPr lang="en-US" dirty="0"/>
          </a:p>
        </p:txBody>
      </p:sp>
      <p:sp>
        <p:nvSpPr>
          <p:cNvPr id="39" name="Cloud Callout 38"/>
          <p:cNvSpPr/>
          <p:nvPr/>
        </p:nvSpPr>
        <p:spPr>
          <a:xfrm>
            <a:off x="1547664" y="1268760"/>
            <a:ext cx="1944216" cy="1152128"/>
          </a:xfrm>
          <a:prstGeom prst="cloudCallout">
            <a:avLst>
              <a:gd name="adj1" fmla="val 39101"/>
              <a:gd name="adj2" fmla="val 5880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t>Emprunt</a:t>
            </a:r>
            <a:endParaRPr lang="en-US" dirty="0"/>
          </a:p>
        </p:txBody>
      </p:sp>
      <p:sp>
        <p:nvSpPr>
          <p:cNvPr id="40" name="Cloud Callout 39"/>
          <p:cNvSpPr/>
          <p:nvPr/>
        </p:nvSpPr>
        <p:spPr>
          <a:xfrm>
            <a:off x="1547664" y="1268760"/>
            <a:ext cx="1944216" cy="1152128"/>
          </a:xfrm>
          <a:prstGeom prst="cloudCallout">
            <a:avLst>
              <a:gd name="adj1" fmla="val 40742"/>
              <a:gd name="adj2" fmla="val 6250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t>Titrisation</a:t>
            </a:r>
            <a:endParaRPr lang="en-US" dirty="0"/>
          </a:p>
        </p:txBody>
      </p:sp>
      <p:sp>
        <p:nvSpPr>
          <p:cNvPr id="41" name="Down Arrow 40"/>
          <p:cNvSpPr/>
          <p:nvPr/>
        </p:nvSpPr>
        <p:spPr>
          <a:xfrm>
            <a:off x="4211960" y="2852936"/>
            <a:ext cx="216024" cy="576064"/>
          </a:xfrm>
          <a:prstGeom prst="downArrow">
            <a:avLst>
              <a:gd name="adj1" fmla="val 50000"/>
              <a:gd name="adj2" fmla="val 95352"/>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347864" y="3429000"/>
            <a:ext cx="2448272" cy="432048"/>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a:off x="4211960" y="3861048"/>
            <a:ext cx="216024" cy="576064"/>
          </a:xfrm>
          <a:prstGeom prst="downArrow">
            <a:avLst>
              <a:gd name="adj1" fmla="val 50000"/>
              <a:gd name="adj2" fmla="val 95352"/>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p:cNvSpPr/>
          <p:nvPr/>
        </p:nvSpPr>
        <p:spPr>
          <a:xfrm>
            <a:off x="4211960" y="4797152"/>
            <a:ext cx="216024" cy="576064"/>
          </a:xfrm>
          <a:prstGeom prst="downArrow">
            <a:avLst>
              <a:gd name="adj1" fmla="val 50000"/>
              <a:gd name="adj2" fmla="val 80672"/>
            </a:avLst>
          </a:prstGeom>
          <a:ln w="127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563888" y="4437112"/>
            <a:ext cx="2016224" cy="36004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995936" y="5373216"/>
            <a:ext cx="1152128" cy="288032"/>
          </a:xfrm>
          <a:prstGeom prst="rect">
            <a:avLst/>
          </a:prstGeom>
          <a:solidFill>
            <a:srgbClr val="4F81BD">
              <a:alpha val="5019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p:cNvSpPr/>
          <p:nvPr/>
        </p:nvSpPr>
        <p:spPr>
          <a:xfrm rot="10800000">
            <a:off x="4729737" y="4802011"/>
            <a:ext cx="216024" cy="576064"/>
          </a:xfrm>
          <a:prstGeom prst="downArrow">
            <a:avLst>
              <a:gd name="adj1" fmla="val 50000"/>
              <a:gd name="adj2" fmla="val 80672"/>
            </a:avLst>
          </a:prstGeom>
          <a:ln w="127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p:cNvSpPr/>
          <p:nvPr/>
        </p:nvSpPr>
        <p:spPr>
          <a:xfrm rot="10800000">
            <a:off x="4716016" y="3861048"/>
            <a:ext cx="216024" cy="576064"/>
          </a:xfrm>
          <a:prstGeom prst="downArrow">
            <a:avLst>
              <a:gd name="adj1" fmla="val 50000"/>
              <a:gd name="adj2" fmla="val 80672"/>
            </a:avLst>
          </a:prstGeom>
          <a:ln w="127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p:cNvSpPr/>
          <p:nvPr/>
        </p:nvSpPr>
        <p:spPr>
          <a:xfrm rot="10800000">
            <a:off x="4716016" y="2852936"/>
            <a:ext cx="216024" cy="576064"/>
          </a:xfrm>
          <a:prstGeom prst="downArrow">
            <a:avLst>
              <a:gd name="adj1" fmla="val 50000"/>
              <a:gd name="adj2" fmla="val 80672"/>
            </a:avLst>
          </a:prstGeom>
          <a:ln w="127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5796136" y="2708920"/>
            <a:ext cx="1872208"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668344" y="2708920"/>
            <a:ext cx="0" cy="864096"/>
          </a:xfrm>
          <a:prstGeom prst="line">
            <a:avLst/>
          </a:prstGeom>
          <a:ln w="19050">
            <a:solidFill>
              <a:srgbClr val="4F81BD"/>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5796136" y="3645024"/>
            <a:ext cx="1872208" cy="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strips(downRight)">
                                      <p:cBhvr>
                                        <p:cTn id="23" dur="500"/>
                                        <p:tgtEl>
                                          <p:spTgt spid="28"/>
                                        </p:tgtEl>
                                      </p:cBhvr>
                                    </p:animEffect>
                                  </p:childTnLst>
                                </p:cTn>
                              </p:par>
                            </p:childTnLst>
                          </p:cTn>
                        </p:par>
                        <p:par>
                          <p:cTn id="24" fill="hold">
                            <p:stCondLst>
                              <p:cond delay="500"/>
                            </p:stCondLst>
                            <p:childTnLst>
                              <p:par>
                                <p:cTn id="25" presetID="18" presetClass="entr" presetSubtype="12"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strips(downLeft)">
                                      <p:cBhvr>
                                        <p:cTn id="27" dur="500"/>
                                        <p:tgtEl>
                                          <p:spTgt spid="34"/>
                                        </p:tgtEl>
                                      </p:cBhvr>
                                    </p:animEffect>
                                  </p:childTnLst>
                                </p:cTn>
                              </p:par>
                            </p:childTnLst>
                          </p:cTn>
                        </p:par>
                        <p:par>
                          <p:cTn id="28" fill="hold">
                            <p:stCondLst>
                              <p:cond delay="1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par>
                          <p:cTn id="32" fill="hold">
                            <p:stCondLst>
                              <p:cond delay="1500"/>
                            </p:stCondLst>
                            <p:childTnLst>
                              <p:par>
                                <p:cTn id="33" presetID="17" presetClass="entr" presetSubtype="1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down)">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38"/>
                                        </p:tgtEl>
                                      </p:cBhvr>
                                    </p:animEffect>
                                    <p:set>
                                      <p:cBhvr>
                                        <p:cTn id="46" dur="1" fill="hold">
                                          <p:stCondLst>
                                            <p:cond delay="499"/>
                                          </p:stCondLst>
                                        </p:cTn>
                                        <p:tgtEl>
                                          <p:spTgt spid="38"/>
                                        </p:tgtEl>
                                        <p:attrNameLst>
                                          <p:attrName>style.visibility</p:attrName>
                                        </p:attrNameLst>
                                      </p:cBhvr>
                                      <p:to>
                                        <p:strVal val="hidden"/>
                                      </p:to>
                                    </p:se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dow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xit" presetSubtype="0" fill="hold" grpId="1" nodeType="clickEffect">
                                  <p:stCondLst>
                                    <p:cond delay="0"/>
                                  </p:stCondLst>
                                  <p:childTnLst>
                                    <p:animEffect transition="out" filter="dissolve">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down)">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grpId="1" nodeType="clickEffect">
                                  <p:stCondLst>
                                    <p:cond delay="0"/>
                                  </p:stCondLst>
                                  <p:childTnLst>
                                    <p:animEffect transition="out" filter="dissolve">
                                      <p:cBhvr>
                                        <p:cTn id="63" dur="500"/>
                                        <p:tgtEl>
                                          <p:spTgt spid="40"/>
                                        </p:tgtEl>
                                      </p:cBhvr>
                                    </p:animEffect>
                                    <p:set>
                                      <p:cBhvr>
                                        <p:cTn id="64" dur="1" fill="hold">
                                          <p:stCondLst>
                                            <p:cond delay="499"/>
                                          </p:stCondLst>
                                        </p:cTn>
                                        <p:tgtEl>
                                          <p:spTgt spid="40"/>
                                        </p:tgtEl>
                                        <p:attrNameLst>
                                          <p:attrName>style.visibility</p:attrName>
                                        </p:attrNameLst>
                                      </p:cBhvr>
                                      <p:to>
                                        <p:strVal val="hidden"/>
                                      </p:to>
                                    </p:set>
                                  </p:childTnLst>
                                </p:cTn>
                              </p:par>
                            </p:childTnLst>
                          </p:cTn>
                        </p:par>
                        <p:par>
                          <p:cTn id="65" fill="hold">
                            <p:stCondLst>
                              <p:cond delay="500"/>
                            </p:stCondLst>
                            <p:childTnLst>
                              <p:par>
                                <p:cTn id="66" presetID="18" presetClass="entr" presetSubtype="12"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strips(downLeft)">
                                      <p:cBhvr>
                                        <p:cTn id="68" dur="500"/>
                                        <p:tgtEl>
                                          <p:spTgt spid="41"/>
                                        </p:tgtEl>
                                      </p:cBhvr>
                                    </p:animEffect>
                                  </p:childTnLst>
                                </p:cTn>
                              </p:par>
                            </p:childTnLst>
                          </p:cTn>
                        </p:par>
                        <p:par>
                          <p:cTn id="69" fill="hold">
                            <p:stCondLst>
                              <p:cond delay="1000"/>
                            </p:stCondLst>
                            <p:childTnLst>
                              <p:par>
                                <p:cTn id="70" presetID="17" presetClass="entr" presetSubtype="10"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strips(downLeft)">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12"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strips(downLeft)">
                                      <p:cBhvr>
                                        <p:cTn id="83" dur="500"/>
                                        <p:tgtEl>
                                          <p:spTgt spid="43"/>
                                        </p:tgtEl>
                                      </p:cBhvr>
                                    </p:animEffect>
                                  </p:childTnLst>
                                </p:cTn>
                              </p:par>
                            </p:childTnLst>
                          </p:cTn>
                        </p:par>
                        <p:par>
                          <p:cTn id="84" fill="hold">
                            <p:stCondLst>
                              <p:cond delay="500"/>
                            </p:stCondLst>
                            <p:childTnLst>
                              <p:par>
                                <p:cTn id="85" presetID="17" presetClass="entr" presetSubtype="10"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p:cTn id="87" dur="500" fill="hold"/>
                                        <p:tgtEl>
                                          <p:spTgt spid="45"/>
                                        </p:tgtEl>
                                        <p:attrNameLst>
                                          <p:attrName>ppt_w</p:attrName>
                                        </p:attrNameLst>
                                      </p:cBhvr>
                                      <p:tavLst>
                                        <p:tav tm="0">
                                          <p:val>
                                            <p:fltVal val="0"/>
                                          </p:val>
                                        </p:tav>
                                        <p:tav tm="100000">
                                          <p:val>
                                            <p:strVal val="#ppt_w"/>
                                          </p:val>
                                        </p:tav>
                                      </p:tavLst>
                                    </p:anim>
                                    <p:anim calcmode="lin" valueType="num">
                                      <p:cBhvr>
                                        <p:cTn id="88" dur="500" fill="hold"/>
                                        <p:tgtEl>
                                          <p:spTgt spid="45"/>
                                        </p:tgtEl>
                                        <p:attrNameLst>
                                          <p:attrName>ppt_h</p:attrName>
                                        </p:attrNameLst>
                                      </p:cBhvr>
                                      <p:tavLst>
                                        <p:tav tm="0">
                                          <p:val>
                                            <p:strVal val="#ppt_h"/>
                                          </p:val>
                                        </p:tav>
                                        <p:tav tm="100000">
                                          <p:val>
                                            <p:strVal val="#ppt_h"/>
                                          </p:val>
                                        </p:tav>
                                      </p:tavLst>
                                    </p:anim>
                                  </p:childTnLst>
                                </p:cTn>
                              </p:par>
                            </p:childTnLst>
                          </p:cTn>
                        </p:par>
                        <p:par>
                          <p:cTn id="89" fill="hold">
                            <p:stCondLst>
                              <p:cond delay="1000"/>
                            </p:stCondLst>
                            <p:childTnLst>
                              <p:par>
                                <p:cTn id="90" presetID="18" presetClass="entr" presetSubtype="12"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strips(downLeft)">
                                      <p:cBhvr>
                                        <p:cTn id="92" dur="500"/>
                                        <p:tgtEl>
                                          <p:spTgt spid="44"/>
                                        </p:tgtEl>
                                      </p:cBhvr>
                                    </p:animEffect>
                                  </p:childTnLst>
                                </p:cTn>
                              </p:par>
                            </p:childTnLst>
                          </p:cTn>
                        </p:par>
                        <p:par>
                          <p:cTn id="93" fill="hold">
                            <p:stCondLst>
                              <p:cond delay="1500"/>
                            </p:stCondLst>
                            <p:childTnLst>
                              <p:par>
                                <p:cTn id="94" presetID="17"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ppt_w</p:attrName>
                                        </p:attrNameLst>
                                      </p:cBhvr>
                                      <p:tavLst>
                                        <p:tav tm="0">
                                          <p:val>
                                            <p:fltVal val="0"/>
                                          </p:val>
                                        </p:tav>
                                        <p:tav tm="100000">
                                          <p:val>
                                            <p:strVal val="#ppt_w"/>
                                          </p:val>
                                        </p:tav>
                                      </p:tavLst>
                                    </p:anim>
                                    <p:anim calcmode="lin" valueType="num">
                                      <p:cBhvr>
                                        <p:cTn id="97" dur="5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strips(downLeft)">
                                      <p:cBhvr>
                                        <p:cTn id="102" dur="500"/>
                                        <p:tgtEl>
                                          <p:spTgt spid="47"/>
                                        </p:tgtEl>
                                      </p:cBhvr>
                                    </p:animEffect>
                                  </p:childTnLst>
                                </p:cTn>
                              </p:par>
                            </p:childTnLst>
                          </p:cTn>
                        </p:par>
                        <p:par>
                          <p:cTn id="103" fill="hold">
                            <p:stCondLst>
                              <p:cond delay="500"/>
                            </p:stCondLst>
                            <p:childTnLst>
                              <p:par>
                                <p:cTn id="104" presetID="18" presetClass="entr" presetSubtype="1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strips(downLef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6" fill="hold" nodeType="click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strips(downRight)">
                                      <p:cBhvr>
                                        <p:cTn id="111" dur="500"/>
                                        <p:tgtEl>
                                          <p:spTgt spid="50"/>
                                        </p:tgtEl>
                                      </p:cBhvr>
                                    </p:animEffect>
                                  </p:childTnLst>
                                </p:cTn>
                              </p:par>
                            </p:childTnLst>
                          </p:cTn>
                        </p:par>
                        <p:par>
                          <p:cTn id="112" fill="hold">
                            <p:stCondLst>
                              <p:cond delay="500"/>
                            </p:stCondLst>
                            <p:childTnLst>
                              <p:par>
                                <p:cTn id="113" presetID="18" presetClass="entr" presetSubtype="12" fill="hold" nodeType="after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strips(downLeft)">
                                      <p:cBhvr>
                                        <p:cTn id="115" dur="500"/>
                                        <p:tgtEl>
                                          <p:spTgt spid="52"/>
                                        </p:tgtEl>
                                      </p:cBhvr>
                                    </p:animEffect>
                                  </p:childTnLst>
                                </p:cTn>
                              </p:par>
                            </p:childTnLst>
                          </p:cTn>
                        </p:par>
                        <p:par>
                          <p:cTn id="116" fill="hold">
                            <p:stCondLst>
                              <p:cond delay="1000"/>
                            </p:stCondLst>
                            <p:childTnLst>
                              <p:par>
                                <p:cTn id="117" presetID="18" presetClass="entr" presetSubtype="12" fill="hold" nodeType="after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strips(downLeft)">
                                      <p:cBhvr>
                                        <p:cTn id="1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animBg="1"/>
      <p:bldP spid="24" grpId="0" animBg="1"/>
      <p:bldP spid="38" grpId="0" animBg="1"/>
      <p:bldP spid="38" grpId="1" animBg="1"/>
      <p:bldP spid="39" grpId="0" animBg="1"/>
      <p:bldP spid="39" grpId="1" animBg="1"/>
      <p:bldP spid="40" grpId="0" animBg="1"/>
      <p:bldP spid="40" grpId="1"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18492</TotalTime>
  <Words>1586</Words>
  <Application>Microsoft Office PowerPoint</Application>
  <PresentationFormat>On-screen Show (4:3)</PresentationFormat>
  <Paragraphs>586</Paragraphs>
  <Slides>35</Slides>
  <Notes>21</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Thème Office</vt:lpstr>
      <vt:lpstr>1_Thème Office</vt:lpstr>
      <vt:lpstr>Soutenance de projet de fin d’études Sous thème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Soutenance de projet de fin d’études Sous thème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ANASS</dc:creator>
  <cp:lastModifiedBy>Abdessamad SABRI (asabri031416)</cp:lastModifiedBy>
  <cp:revision>774</cp:revision>
  <dcterms:created xsi:type="dcterms:W3CDTF">2013-05-07T07:22:24Z</dcterms:created>
  <dcterms:modified xsi:type="dcterms:W3CDTF">2016-08-30T15:46:35Z</dcterms:modified>
</cp:coreProperties>
</file>